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Alexandria" pitchFamily="2" charset="-78"/>
      <p:regular r:id="rId14"/>
    </p:embeddedFont>
    <p:embeddedFont>
      <p:font typeface="Nobile" panose="02000503050000020004"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F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67"/>
    <p:restoredTop sz="94610"/>
  </p:normalViewPr>
  <p:slideViewPr>
    <p:cSldViewPr snapToGrid="0" snapToObjects="1">
      <p:cViewPr varScale="1">
        <p:scale>
          <a:sx n="76" d="100"/>
          <a:sy n="76" d="100"/>
        </p:scale>
        <p:origin x="208" y="5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18951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Good evening, everyone. Today I’ll be presenting on how the Körber Warehouse Management System—specifically its Audit &amp; Compliance Suite—transforms warehouse operations, increases quality, and reduces errors. As part of my final Advanced Quality Control course presentation, I’ve chosen Körber because of its strong reputation and real-world impact in logistics, 3PL operations, and supply chain automation.”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Körber WMS delivers ROI within 12–18 months through accuracy, compliance, and </a:t>
            </a:r>
            <a:r>
              <a:rPr lang="en-IN" dirty="0" err="1"/>
              <a:t>labor</a:t>
            </a:r>
            <a:r>
              <a:rPr lang="en-IN" dirty="0"/>
              <a:t> savings. A successful implementation starts with process mapping and standardizing SOPs, followed by configuring audit templates and integrating with ERP systems. A phased deployment ensures minimal disruption. The result is a warehouse that’s more reliable, compliant, and cost-effective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058668-9AD9-AF3D-4167-CBCCD3151C4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BD053C-CCEC-8217-C7D9-B21CC87148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319E7D-7BA3-347C-5886-B72AC366A2E6}"/>
              </a:ext>
            </a:extLst>
          </p:cNvPr>
          <p:cNvSpPr>
            <a:spLocks noGrp="1"/>
          </p:cNvSpPr>
          <p:nvPr>
            <p:ph type="body" idx="1"/>
          </p:nvPr>
        </p:nvSpPr>
        <p:spPr/>
        <p:txBody>
          <a:bodyPr/>
          <a:lstStyle/>
          <a:p>
            <a:r>
              <a:rPr lang="en-IN" dirty="0"/>
              <a:t>These references include official Körber documentation, industry reports from WERC and MHI, and real case studies. They support the data and examples I’ve shared throughout this presentation. Thank you</a:t>
            </a:r>
            <a:endParaRPr lang="en-US" dirty="0"/>
          </a:p>
        </p:txBody>
      </p:sp>
      <p:sp>
        <p:nvSpPr>
          <p:cNvPr id="4" name="Slide Number Placeholder 3">
            <a:extLst>
              <a:ext uri="{FF2B5EF4-FFF2-40B4-BE49-F238E27FC236}">
                <a16:creationId xmlns:a16="http://schemas.microsoft.com/office/drawing/2014/main" id="{729254FC-38B8-C60E-9809-C018B818D3AF}"/>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5330056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Warehousing faces a major global challenge—errors cost the industry over </a:t>
            </a:r>
            <a:r>
              <a:rPr lang="en-IN" b="1" dirty="0"/>
              <a:t>$60 billion every year</a:t>
            </a:r>
            <a:r>
              <a:rPr lang="en-IN" dirty="0"/>
              <a:t>. These include mis-picks, mis-shipments, non-compliance issues, inventory inaccuracies, and safety violations. As order volumes and SKU complexity rise, so do these losses. The core problem is lack of real-time visibility and inconsistent audit practices across processes and shifts.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Most warehouses still rely on </a:t>
            </a:r>
            <a:r>
              <a:rPr lang="en-IN" b="1" dirty="0"/>
              <a:t>manual audits</a:t>
            </a:r>
            <a:r>
              <a:rPr lang="en-IN" dirty="0"/>
              <a:t>, which are prone to human error and inconsistencies. Mis-picks often go undetected until late in the </a:t>
            </a:r>
            <a:r>
              <a:rPr lang="en-IN" dirty="0" err="1"/>
              <a:t>fulfillment</a:t>
            </a:r>
            <a:r>
              <a:rPr lang="en-IN" dirty="0"/>
              <a:t> process. Cycle counts are inaccurate because they’re often performed in batches or irregularly. Compliance tracking is inconsistent, especially across multiple shifts. These gaps impact accuracy, customer satisfaction, and operational reliability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Körber WMS is a modular, scalable platform used worldwide by manufacturers, retailers, and especially 3PLs. It manages the entire warehouse lifecycle—from receiving to shipping. It integrates directly with robotics, conveyors, AMRs, and ERP systems. The key advantage is its ability to standardize and automate workflows, reducing variability and improving quality across processes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One standout feature is Körber’s integrated Audit &amp; Compliance Suite. This suite enables digital audits for </a:t>
            </a:r>
            <a:r>
              <a:rPr lang="en-IN" b="1" dirty="0"/>
              <a:t>process compliance</a:t>
            </a:r>
            <a:r>
              <a:rPr lang="en-IN" dirty="0"/>
              <a:t>, </a:t>
            </a:r>
            <a:r>
              <a:rPr lang="en-IN" b="1" dirty="0"/>
              <a:t>safety checks</a:t>
            </a:r>
            <a:r>
              <a:rPr lang="en-IN" dirty="0"/>
              <a:t>, and </a:t>
            </a:r>
            <a:r>
              <a:rPr lang="en-IN" b="1" dirty="0"/>
              <a:t>operational adherence</a:t>
            </a:r>
            <a:r>
              <a:rPr lang="en-IN" dirty="0"/>
              <a:t>. Audits can be triggered automatically when deviations occur—for example, repeated mis-picks or equipment issues. Everything is captured digitally, ensuring compliance with OSHA, ISO, and internal SOPs. This creates consistency that manual audits cannot achieve.”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Körber provides real-time dashboards that visualize error hotspots by zone, shift, or SKU. Supervisors get immediate visibility into KPIs such as cycle count variance, pick accuracy, audit completion rates, and inventory discrepancies. With live exception alerts, teams can correct issues before they escalate, shifting from reactive firefighting to proactive quality control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Automated audits and workflow validation significantly improve performance. Organizations typically see up to a </a:t>
            </a:r>
            <a:r>
              <a:rPr lang="en-IN" b="1" dirty="0"/>
              <a:t>40% improvement in accuracy</a:t>
            </a:r>
            <a:r>
              <a:rPr lang="en-IN" dirty="0"/>
              <a:t>, </a:t>
            </a:r>
            <a:r>
              <a:rPr lang="en-IN" b="1" dirty="0"/>
              <a:t>20% </a:t>
            </a:r>
            <a:r>
              <a:rPr lang="en-IN" b="1" dirty="0" err="1"/>
              <a:t>labor</a:t>
            </a:r>
            <a:r>
              <a:rPr lang="en-IN" b="1" dirty="0"/>
              <a:t> reduction</a:t>
            </a:r>
            <a:r>
              <a:rPr lang="en-IN" dirty="0"/>
              <a:t> through automation, and a </a:t>
            </a:r>
            <a:r>
              <a:rPr lang="en-IN" b="1" dirty="0"/>
              <a:t>35% decrease in disruptions</a:t>
            </a:r>
            <a:r>
              <a:rPr lang="en-IN" dirty="0"/>
              <a:t> such as rework, compliance violations, and process deviations. This directly impacts OTIF metrics and customer satisfaction.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Here’s a real-world example: A large 3PL was struggling with inconsistent quality and a low OTIF score. After implementing Körber’s audit suite, every mis-pick triggered a real-time validation and correction process. Within three months, OTIF improved by </a:t>
            </a:r>
            <a:r>
              <a:rPr lang="en-IN" b="1" dirty="0"/>
              <a:t>18%</a:t>
            </a:r>
            <a:r>
              <a:rPr lang="en-IN" dirty="0"/>
              <a:t>, </a:t>
            </a:r>
            <a:r>
              <a:rPr lang="en-IN" dirty="0" err="1"/>
              <a:t>labor</a:t>
            </a:r>
            <a:r>
              <a:rPr lang="en-IN" dirty="0"/>
              <a:t> hours dropped, and supervisors gained clear visibility into root causes. This demonstrates Körber’s practical and measurable impact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Compared to other systems, Körber stands out because its audit tools are deeply integrated—not an add-on or separate module. It’s highly configurable and scalable for different industries. Its compatibility with automation and robotics also puts it ahead of older legacy systems. The analytics capabilities make it superior for continuous quality improvement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txBody>
          <a:bodyPr/>
          <a:lstStyle/>
          <a:p>
            <a:endParaRPr lang="en-US"/>
          </a:p>
        </p:txBody>
      </p:sp>
      <p:sp>
        <p:nvSpPr>
          <p:cNvPr id="3" name="Shape 1"/>
          <p:cNvSpPr/>
          <p:nvPr/>
        </p:nvSpPr>
        <p:spPr>
          <a:xfrm>
            <a:off x="0" y="0"/>
            <a:ext cx="14630400" cy="8229600"/>
          </a:xfrm>
          <a:prstGeom prst="rect">
            <a:avLst/>
          </a:prstGeom>
          <a:solidFill>
            <a:srgbClr val="F9F9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txBody>
          <a:bodyPr/>
          <a:lstStyle/>
          <a:p>
            <a:endParaRPr lang="en-US"/>
          </a:p>
        </p:txBody>
      </p:sp>
      <p:sp>
        <p:nvSpPr>
          <p:cNvPr id="3" name="Shape 1"/>
          <p:cNvSpPr/>
          <p:nvPr/>
        </p:nvSpPr>
        <p:spPr>
          <a:xfrm>
            <a:off x="0" y="0"/>
            <a:ext cx="14630400" cy="8229600"/>
          </a:xfrm>
          <a:prstGeom prst="rect">
            <a:avLst/>
          </a:prstGeom>
          <a:solidFill>
            <a:srgbClr val="F9F9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txBody>
          <a:bodyPr/>
          <a:lstStyle/>
          <a:p>
            <a:endParaRPr lang="en-US"/>
          </a:p>
        </p:txBody>
      </p:sp>
      <p:sp>
        <p:nvSpPr>
          <p:cNvPr id="3" name="Shape 1"/>
          <p:cNvSpPr/>
          <p:nvPr/>
        </p:nvSpPr>
        <p:spPr>
          <a:xfrm>
            <a:off x="0" y="0"/>
            <a:ext cx="14630400" cy="8229600"/>
          </a:xfrm>
          <a:prstGeom prst="rect">
            <a:avLst/>
          </a:prstGeom>
          <a:solidFill>
            <a:srgbClr val="F9F9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txBody>
          <a:bodyPr/>
          <a:lstStyle/>
          <a:p>
            <a:endParaRPr lang="en-US"/>
          </a:p>
        </p:txBody>
      </p:sp>
      <p:sp>
        <p:nvSpPr>
          <p:cNvPr id="3" name="Shape 1"/>
          <p:cNvSpPr/>
          <p:nvPr/>
        </p:nvSpPr>
        <p:spPr>
          <a:xfrm>
            <a:off x="0" y="0"/>
            <a:ext cx="14630400" cy="8229600"/>
          </a:xfrm>
          <a:prstGeom prst="rect">
            <a:avLst/>
          </a:prstGeom>
          <a:solidFill>
            <a:srgbClr val="F9F9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txBody>
          <a:bodyPr/>
          <a:lstStyle/>
          <a:p>
            <a:endParaRPr lang="en-US"/>
          </a:p>
        </p:txBody>
      </p:sp>
      <p:sp>
        <p:nvSpPr>
          <p:cNvPr id="3" name="Shape 1"/>
          <p:cNvSpPr/>
          <p:nvPr/>
        </p:nvSpPr>
        <p:spPr>
          <a:xfrm>
            <a:off x="0" y="0"/>
            <a:ext cx="14630400" cy="8229600"/>
          </a:xfrm>
          <a:prstGeom prst="rect">
            <a:avLst/>
          </a:prstGeom>
          <a:solidFill>
            <a:srgbClr val="F9F9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txBody>
          <a:bodyPr/>
          <a:lstStyle/>
          <a:p>
            <a:endParaRPr lang="en-US"/>
          </a:p>
        </p:txBody>
      </p:sp>
      <p:sp>
        <p:nvSpPr>
          <p:cNvPr id="3" name="Shape 1"/>
          <p:cNvSpPr/>
          <p:nvPr/>
        </p:nvSpPr>
        <p:spPr>
          <a:xfrm>
            <a:off x="0" y="0"/>
            <a:ext cx="14630400" cy="8229600"/>
          </a:xfrm>
          <a:prstGeom prst="rect">
            <a:avLst/>
          </a:prstGeom>
          <a:solidFill>
            <a:srgbClr val="F9F9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txBody>
          <a:bodyPr/>
          <a:lstStyle/>
          <a:p>
            <a:endParaRPr lang="en-US"/>
          </a:p>
        </p:txBody>
      </p:sp>
      <p:sp>
        <p:nvSpPr>
          <p:cNvPr id="3" name="Shape 1"/>
          <p:cNvSpPr/>
          <p:nvPr/>
        </p:nvSpPr>
        <p:spPr>
          <a:xfrm>
            <a:off x="0" y="0"/>
            <a:ext cx="14630400" cy="8229600"/>
          </a:xfrm>
          <a:prstGeom prst="rect">
            <a:avLst/>
          </a:prstGeom>
          <a:solidFill>
            <a:srgbClr val="F9F9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txBody>
          <a:bodyPr/>
          <a:lstStyle/>
          <a:p>
            <a:endParaRPr lang="en-US"/>
          </a:p>
        </p:txBody>
      </p:sp>
      <p:sp>
        <p:nvSpPr>
          <p:cNvPr id="3" name="Shape 1"/>
          <p:cNvSpPr/>
          <p:nvPr/>
        </p:nvSpPr>
        <p:spPr>
          <a:xfrm>
            <a:off x="0" y="0"/>
            <a:ext cx="14630400" cy="8229600"/>
          </a:xfrm>
          <a:prstGeom prst="rect">
            <a:avLst/>
          </a:prstGeom>
          <a:solidFill>
            <a:srgbClr val="F9F9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txBody>
          <a:bodyPr/>
          <a:lstStyle/>
          <a:p>
            <a:endParaRPr lang="en-US"/>
          </a:p>
        </p:txBody>
      </p:sp>
      <p:sp>
        <p:nvSpPr>
          <p:cNvPr id="3" name="Shape 1"/>
          <p:cNvSpPr/>
          <p:nvPr/>
        </p:nvSpPr>
        <p:spPr>
          <a:xfrm>
            <a:off x="0" y="0"/>
            <a:ext cx="14630400" cy="8229600"/>
          </a:xfrm>
          <a:prstGeom prst="rect">
            <a:avLst/>
          </a:prstGeom>
          <a:solidFill>
            <a:srgbClr val="F9F9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hyperlink" Target="https://koerber-supplychain.com/supply-chain-solutions/supply-chain-software/warehouse-management/" TargetMode="External"/><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hyperlink" Target="https://www.koerber.com/en/insights-and-events/case-studies" TargetMode="External"/><Relationship Id="rId4" Type="http://schemas.openxmlformats.org/officeDocument/2006/relationships/hyperlink" Target="https://fonsecaadvisers.com/wp-content/uploads/2025/05/MHI-industry-report-2025.pdf"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9.sv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sv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14.sv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svg"/></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18999"/>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1B54DA"/>
                </a:solidFill>
                <a:latin typeface="Alexandria" pitchFamily="34" charset="0"/>
                <a:ea typeface="Alexandria" pitchFamily="34" charset="-122"/>
                <a:cs typeface="Alexandria" pitchFamily="34" charset="-120"/>
              </a:rPr>
              <a:t>Körber WMS</a:t>
            </a:r>
            <a:r>
              <a:rPr lang="en-US" sz="4450" dirty="0">
                <a:solidFill>
                  <a:srgbClr val="1B1B27"/>
                </a:solidFill>
                <a:latin typeface="Alexandria" pitchFamily="34" charset="0"/>
                <a:ea typeface="Alexandria" pitchFamily="34" charset="-122"/>
                <a:cs typeface="Alexandria" pitchFamily="34" charset="-120"/>
              </a:rPr>
              <a:t>: Transforming Warehouse Audit &amp; Compliance</a:t>
            </a:r>
            <a:endParaRPr lang="en-US" sz="4450" dirty="0"/>
          </a:p>
        </p:txBody>
      </p:sp>
      <p:sp>
        <p:nvSpPr>
          <p:cNvPr id="4" name="Text 1"/>
          <p:cNvSpPr/>
          <p:nvPr/>
        </p:nvSpPr>
        <p:spPr>
          <a:xfrm>
            <a:off x="6280190" y="3985498"/>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Explore how the Körber Warehouse Management System (WMS) with its advanced Audit &amp; Compliance Suite is revolutionizing warehouse operations.</a:t>
            </a:r>
            <a:endParaRPr lang="en-US" sz="1750" dirty="0"/>
          </a:p>
        </p:txBody>
      </p:sp>
      <p:sp>
        <p:nvSpPr>
          <p:cNvPr id="7" name="Text 4"/>
          <p:cNvSpPr/>
          <p:nvPr/>
        </p:nvSpPr>
        <p:spPr>
          <a:xfrm>
            <a:off x="6280190" y="6420207"/>
            <a:ext cx="7556421" cy="290274"/>
          </a:xfrm>
          <a:prstGeom prst="rect">
            <a:avLst/>
          </a:prstGeom>
          <a:noFill/>
          <a:ln/>
        </p:spPr>
        <p:txBody>
          <a:bodyPr wrap="none" lIns="0" tIns="0" rIns="0" bIns="0" rtlCol="0" anchor="t"/>
          <a:lstStyle/>
          <a:p>
            <a:pPr marL="0" indent="0" algn="l">
              <a:lnSpc>
                <a:spcPts val="2250"/>
              </a:lnSpc>
              <a:buNone/>
            </a:pPr>
            <a:r>
              <a:rPr lang="en-US" sz="1400" b="1" dirty="0">
                <a:solidFill>
                  <a:srgbClr val="404155"/>
                </a:solidFill>
                <a:latin typeface="Nobile" pitchFamily="34" charset="0"/>
                <a:ea typeface="Nobile" pitchFamily="34" charset="-122"/>
                <a:cs typeface="Nobile" pitchFamily="34" charset="-120"/>
              </a:rPr>
              <a:t>Presented by:</a:t>
            </a:r>
            <a:r>
              <a:rPr lang="en-US" sz="1400" dirty="0">
                <a:solidFill>
                  <a:srgbClr val="404155"/>
                </a:solidFill>
                <a:latin typeface="Nobile" pitchFamily="34" charset="0"/>
                <a:ea typeface="Nobile" pitchFamily="34" charset="-122"/>
                <a:cs typeface="Nobile" pitchFamily="34" charset="-120"/>
              </a:rPr>
              <a:t> Saran </a:t>
            </a:r>
            <a:r>
              <a:rPr lang="en-US" sz="1400">
                <a:solidFill>
                  <a:srgbClr val="404155"/>
                </a:solidFill>
                <a:latin typeface="Nobile" pitchFamily="34" charset="0"/>
                <a:ea typeface="Nobile" pitchFamily="34" charset="-122"/>
                <a:cs typeface="Nobile" pitchFamily="34" charset="-120"/>
              </a:rPr>
              <a:t>Chandrasekharan Unnithan</a:t>
            </a:r>
            <a:endParaRPr lang="en-US" sz="1400" dirty="0"/>
          </a:p>
        </p:txBody>
      </p:sp>
      <p:sp>
        <p:nvSpPr>
          <p:cNvPr id="8" name="Rounded Rectangle 7">
            <a:extLst>
              <a:ext uri="{FF2B5EF4-FFF2-40B4-BE49-F238E27FC236}">
                <a16:creationId xmlns:a16="http://schemas.microsoft.com/office/drawing/2014/main" id="{2F173645-7BE5-1CA0-10C9-9518A998ED07}"/>
              </a:ext>
            </a:extLst>
          </p:cNvPr>
          <p:cNvSpPr/>
          <p:nvPr/>
        </p:nvSpPr>
        <p:spPr>
          <a:xfrm>
            <a:off x="12858750" y="7772400"/>
            <a:ext cx="1643063" cy="457200"/>
          </a:xfrm>
          <a:prstGeom prst="roundRect">
            <a:avLst/>
          </a:prstGeom>
          <a:solidFill>
            <a:srgbClr val="F9F9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1647" y="621983"/>
            <a:ext cx="10934224" cy="636151"/>
          </a:xfrm>
          <a:prstGeom prst="rect">
            <a:avLst/>
          </a:prstGeom>
          <a:noFill/>
          <a:ln/>
        </p:spPr>
        <p:txBody>
          <a:bodyPr wrap="none" lIns="0" tIns="0" rIns="0" bIns="0" rtlCol="0" anchor="t"/>
          <a:lstStyle/>
          <a:p>
            <a:pPr marL="0" indent="0" algn="l">
              <a:lnSpc>
                <a:spcPts val="5000"/>
              </a:lnSpc>
              <a:buNone/>
            </a:pPr>
            <a:r>
              <a:rPr lang="en-US" sz="4000" dirty="0">
                <a:solidFill>
                  <a:srgbClr val="1B1B27"/>
                </a:solidFill>
                <a:latin typeface="Alexandria" pitchFamily="34" charset="0"/>
                <a:ea typeface="Alexandria" pitchFamily="34" charset="-122"/>
                <a:cs typeface="Alexandria" pitchFamily="34" charset="-120"/>
              </a:rPr>
              <a:t>Final Pitch : ROI + Implementation Strategy</a:t>
            </a:r>
            <a:endParaRPr lang="en-US" sz="4000" dirty="0"/>
          </a:p>
        </p:txBody>
      </p:sp>
      <p:sp>
        <p:nvSpPr>
          <p:cNvPr id="3" name="Text 1"/>
          <p:cNvSpPr/>
          <p:nvPr/>
        </p:nvSpPr>
        <p:spPr>
          <a:xfrm>
            <a:off x="791647" y="1766888"/>
            <a:ext cx="5574744" cy="381714"/>
          </a:xfrm>
          <a:prstGeom prst="rect">
            <a:avLst/>
          </a:prstGeom>
          <a:noFill/>
          <a:ln/>
        </p:spPr>
        <p:txBody>
          <a:bodyPr wrap="none" lIns="0" tIns="0" rIns="0" bIns="0" rtlCol="0" anchor="t"/>
          <a:lstStyle/>
          <a:p>
            <a:pPr marL="0" indent="0" algn="l">
              <a:lnSpc>
                <a:spcPts val="3000"/>
              </a:lnSpc>
              <a:buNone/>
            </a:pPr>
            <a:r>
              <a:rPr lang="en-US" sz="2400" dirty="0">
                <a:solidFill>
                  <a:srgbClr val="1B1B27"/>
                </a:solidFill>
                <a:latin typeface="Alexandria" pitchFamily="34" charset="0"/>
                <a:ea typeface="Alexandria" pitchFamily="34" charset="-122"/>
                <a:cs typeface="Alexandria" pitchFamily="34" charset="-120"/>
              </a:rPr>
              <a:t>Achieve Rapid Return on Investment</a:t>
            </a:r>
            <a:endParaRPr lang="en-US" sz="2400" dirty="0"/>
          </a:p>
        </p:txBody>
      </p:sp>
      <p:sp>
        <p:nvSpPr>
          <p:cNvPr id="4" name="Text 2"/>
          <p:cNvSpPr/>
          <p:nvPr/>
        </p:nvSpPr>
        <p:spPr>
          <a:xfrm>
            <a:off x="791647" y="2352080"/>
            <a:ext cx="6275189" cy="651510"/>
          </a:xfrm>
          <a:prstGeom prst="rect">
            <a:avLst/>
          </a:prstGeom>
          <a:noFill/>
          <a:ln/>
        </p:spPr>
        <p:txBody>
          <a:bodyPr wrap="square" lIns="0" tIns="0" rIns="0" bIns="0" rtlCol="0" anchor="t"/>
          <a:lstStyle/>
          <a:p>
            <a:pPr marL="0" indent="0" algn="l">
              <a:lnSpc>
                <a:spcPts val="2550"/>
              </a:lnSpc>
              <a:buNone/>
            </a:pPr>
            <a:r>
              <a:rPr lang="en-US" sz="1600" dirty="0">
                <a:solidFill>
                  <a:srgbClr val="404155"/>
                </a:solidFill>
                <a:latin typeface="Nobile" pitchFamily="34" charset="0"/>
                <a:ea typeface="Nobile" pitchFamily="34" charset="-122"/>
                <a:cs typeface="Nobile" pitchFamily="34" charset="-120"/>
              </a:rPr>
              <a:t>Körber WMS typically delivers a full ROI within a short period of </a:t>
            </a:r>
            <a:r>
              <a:rPr lang="en-US" sz="1600" dirty="0">
                <a:solidFill>
                  <a:srgbClr val="424242"/>
                </a:solidFill>
                <a:latin typeface="Nobile" pitchFamily="34" charset="0"/>
                <a:ea typeface="Nobile" pitchFamily="34" charset="-122"/>
                <a:cs typeface="Nobile" pitchFamily="34" charset="-120"/>
              </a:rPr>
              <a:t>12 to 18 months</a:t>
            </a:r>
            <a:r>
              <a:rPr lang="en-US" sz="1600" dirty="0">
                <a:solidFill>
                  <a:srgbClr val="404155"/>
                </a:solidFill>
                <a:latin typeface="Nobile" pitchFamily="34" charset="0"/>
                <a:ea typeface="Nobile" pitchFamily="34" charset="-122"/>
                <a:cs typeface="Nobile" pitchFamily="34" charset="-120"/>
              </a:rPr>
              <a:t>, proving its value quickly.</a:t>
            </a:r>
            <a:endParaRPr lang="en-US" sz="1600" dirty="0"/>
          </a:p>
        </p:txBody>
      </p:sp>
      <p:pic>
        <p:nvPicPr>
          <p:cNvPr id="5" name="Image 0" descr="preencoded.png"/>
          <p:cNvPicPr>
            <a:picLocks noChangeAspect="1"/>
          </p:cNvPicPr>
          <p:nvPr/>
        </p:nvPicPr>
        <p:blipFill>
          <a:blip r:embed="rId3"/>
          <a:stretch>
            <a:fillRect/>
          </a:stretch>
        </p:blipFill>
        <p:spPr>
          <a:xfrm>
            <a:off x="791647" y="3232547"/>
            <a:ext cx="5647611" cy="4156591"/>
          </a:xfrm>
          <a:prstGeom prst="rect">
            <a:avLst/>
          </a:prstGeom>
        </p:spPr>
      </p:pic>
      <p:sp>
        <p:nvSpPr>
          <p:cNvPr id="6" name="Text 3"/>
          <p:cNvSpPr/>
          <p:nvPr/>
        </p:nvSpPr>
        <p:spPr>
          <a:xfrm>
            <a:off x="7571184" y="1766888"/>
            <a:ext cx="5564029" cy="381714"/>
          </a:xfrm>
          <a:prstGeom prst="rect">
            <a:avLst/>
          </a:prstGeom>
          <a:noFill/>
          <a:ln/>
        </p:spPr>
        <p:txBody>
          <a:bodyPr wrap="none" lIns="0" tIns="0" rIns="0" bIns="0" rtlCol="0" anchor="t"/>
          <a:lstStyle/>
          <a:p>
            <a:pPr marL="0" indent="0" algn="l">
              <a:lnSpc>
                <a:spcPts val="3000"/>
              </a:lnSpc>
              <a:buNone/>
            </a:pPr>
            <a:r>
              <a:rPr lang="en-US" sz="2400" dirty="0">
                <a:solidFill>
                  <a:srgbClr val="1B1B27"/>
                </a:solidFill>
                <a:latin typeface="Alexandria" pitchFamily="34" charset="0"/>
                <a:ea typeface="Alexandria" pitchFamily="34" charset="-122"/>
                <a:cs typeface="Alexandria" pitchFamily="34" charset="-120"/>
              </a:rPr>
              <a:t>Structured Implementation Strategy</a:t>
            </a:r>
            <a:endParaRPr lang="en-US" sz="2400" dirty="0"/>
          </a:p>
        </p:txBody>
      </p:sp>
      <p:sp>
        <p:nvSpPr>
          <p:cNvPr id="7" name="Text 4"/>
          <p:cNvSpPr/>
          <p:nvPr/>
        </p:nvSpPr>
        <p:spPr>
          <a:xfrm>
            <a:off x="7571184" y="2352080"/>
            <a:ext cx="6275189" cy="651510"/>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404155"/>
                </a:solidFill>
                <a:latin typeface="Nobile" pitchFamily="34" charset="0"/>
                <a:ea typeface="Nobile" pitchFamily="34" charset="-122"/>
                <a:cs typeface="Nobile" pitchFamily="34" charset="-120"/>
              </a:rPr>
              <a:t>Process Mapping:</a:t>
            </a:r>
            <a:r>
              <a:rPr lang="en-US" sz="1600" dirty="0">
                <a:solidFill>
                  <a:srgbClr val="404155"/>
                </a:solidFill>
                <a:latin typeface="Nobile" pitchFamily="34" charset="0"/>
                <a:ea typeface="Nobile" pitchFamily="34" charset="-122"/>
                <a:cs typeface="Nobile" pitchFamily="34" charset="-120"/>
              </a:rPr>
              <a:t> Standardize and optimize existing Standard Operating Procedures (SOPs).</a:t>
            </a:r>
            <a:endParaRPr lang="en-US" sz="1600" dirty="0"/>
          </a:p>
        </p:txBody>
      </p:sp>
      <p:sp>
        <p:nvSpPr>
          <p:cNvPr id="8" name="Text 5"/>
          <p:cNvSpPr/>
          <p:nvPr/>
        </p:nvSpPr>
        <p:spPr>
          <a:xfrm>
            <a:off x="7571184" y="3074789"/>
            <a:ext cx="6275189" cy="325755"/>
          </a:xfrm>
          <a:prstGeom prst="rect">
            <a:avLst/>
          </a:prstGeom>
          <a:noFill/>
          <a:ln/>
        </p:spPr>
        <p:txBody>
          <a:bodyPr wrap="none" lIns="0" tIns="0" rIns="0" bIns="0" rtlCol="0" anchor="t"/>
          <a:lstStyle/>
          <a:p>
            <a:pPr marL="342900" indent="-342900" algn="l">
              <a:lnSpc>
                <a:spcPts val="2550"/>
              </a:lnSpc>
              <a:buSzPct val="100000"/>
              <a:buChar char="•"/>
            </a:pPr>
            <a:r>
              <a:rPr lang="en-US" sz="1600" b="1" dirty="0">
                <a:solidFill>
                  <a:srgbClr val="404155"/>
                </a:solidFill>
                <a:latin typeface="Nobile" pitchFamily="34" charset="0"/>
                <a:ea typeface="Nobile" pitchFamily="34" charset="-122"/>
                <a:cs typeface="Nobile" pitchFamily="34" charset="-120"/>
              </a:rPr>
              <a:t>Configuration:</a:t>
            </a:r>
            <a:r>
              <a:rPr lang="en-US" sz="1600" dirty="0">
                <a:solidFill>
                  <a:srgbClr val="404155"/>
                </a:solidFill>
                <a:latin typeface="Nobile" pitchFamily="34" charset="0"/>
                <a:ea typeface="Nobile" pitchFamily="34" charset="-122"/>
                <a:cs typeface="Nobile" pitchFamily="34" charset="-120"/>
              </a:rPr>
              <a:t> Tailor audit templates to your specific needs.</a:t>
            </a:r>
            <a:endParaRPr lang="en-US" sz="1600" dirty="0"/>
          </a:p>
        </p:txBody>
      </p:sp>
      <p:sp>
        <p:nvSpPr>
          <p:cNvPr id="9" name="Text 6"/>
          <p:cNvSpPr/>
          <p:nvPr/>
        </p:nvSpPr>
        <p:spPr>
          <a:xfrm>
            <a:off x="7571184" y="3471743"/>
            <a:ext cx="6275189" cy="651510"/>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404155"/>
                </a:solidFill>
                <a:latin typeface="Nobile" pitchFamily="34" charset="0"/>
                <a:ea typeface="Nobile" pitchFamily="34" charset="-122"/>
                <a:cs typeface="Nobile" pitchFamily="34" charset="-120"/>
              </a:rPr>
              <a:t>Integration:</a:t>
            </a:r>
            <a:r>
              <a:rPr lang="en-US" sz="1600" dirty="0">
                <a:solidFill>
                  <a:srgbClr val="404155"/>
                </a:solidFill>
                <a:latin typeface="Nobile" pitchFamily="34" charset="0"/>
                <a:ea typeface="Nobile" pitchFamily="34" charset="-122"/>
                <a:cs typeface="Nobile" pitchFamily="34" charset="-120"/>
              </a:rPr>
              <a:t> Seamlessly connect with ERP systems and automation technologies.</a:t>
            </a:r>
            <a:endParaRPr lang="en-US" sz="1600" dirty="0"/>
          </a:p>
        </p:txBody>
      </p:sp>
      <p:sp>
        <p:nvSpPr>
          <p:cNvPr id="10" name="Text 7"/>
          <p:cNvSpPr/>
          <p:nvPr/>
        </p:nvSpPr>
        <p:spPr>
          <a:xfrm>
            <a:off x="7571184" y="4194453"/>
            <a:ext cx="6275189" cy="651510"/>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404155"/>
                </a:solidFill>
                <a:latin typeface="Nobile" pitchFamily="34" charset="0"/>
                <a:ea typeface="Nobile" pitchFamily="34" charset="-122"/>
                <a:cs typeface="Nobile" pitchFamily="34" charset="-120"/>
              </a:rPr>
              <a:t>Training &amp; Deployment:</a:t>
            </a:r>
            <a:r>
              <a:rPr lang="en-US" sz="1600" dirty="0">
                <a:solidFill>
                  <a:srgbClr val="404155"/>
                </a:solidFill>
                <a:latin typeface="Nobile" pitchFamily="34" charset="0"/>
                <a:ea typeface="Nobile" pitchFamily="34" charset="-122"/>
                <a:cs typeface="Nobile" pitchFamily="34" charset="-120"/>
              </a:rPr>
              <a:t> Comprehensive training followed by phased deployment for smooth adoption.</a:t>
            </a:r>
            <a:endParaRPr lang="en-US" sz="1600" dirty="0"/>
          </a:p>
        </p:txBody>
      </p:sp>
      <p:sp>
        <p:nvSpPr>
          <p:cNvPr id="11" name="Text 8"/>
          <p:cNvSpPr/>
          <p:nvPr/>
        </p:nvSpPr>
        <p:spPr>
          <a:xfrm>
            <a:off x="7571184" y="5029081"/>
            <a:ext cx="6275189" cy="977265"/>
          </a:xfrm>
          <a:prstGeom prst="rect">
            <a:avLst/>
          </a:prstGeom>
          <a:noFill/>
          <a:ln/>
        </p:spPr>
        <p:txBody>
          <a:bodyPr wrap="square" lIns="0" tIns="0" rIns="0" bIns="0" rtlCol="0" anchor="t"/>
          <a:lstStyle/>
          <a:p>
            <a:pPr marL="0" indent="0" algn="l">
              <a:lnSpc>
                <a:spcPts val="2550"/>
              </a:lnSpc>
              <a:buNone/>
            </a:pPr>
            <a:r>
              <a:rPr lang="en-US" sz="1600" dirty="0">
                <a:solidFill>
                  <a:srgbClr val="404155"/>
                </a:solidFill>
                <a:latin typeface="Nobile" pitchFamily="34" charset="0"/>
                <a:ea typeface="Nobile" pitchFamily="34" charset="-122"/>
                <a:cs typeface="Nobile" pitchFamily="34" charset="-120"/>
              </a:rPr>
              <a:t>Investing in Körber WMS drives long-term reliability, ensures robust compliance, and significantly reduces operational costs, securing your future in a competitive market.</a:t>
            </a:r>
            <a:endParaRPr lang="en-US" sz="1600" dirty="0"/>
          </a:p>
        </p:txBody>
      </p:sp>
      <p:sp>
        <p:nvSpPr>
          <p:cNvPr id="12" name="Rounded Rectangle 11">
            <a:extLst>
              <a:ext uri="{FF2B5EF4-FFF2-40B4-BE49-F238E27FC236}">
                <a16:creationId xmlns:a16="http://schemas.microsoft.com/office/drawing/2014/main" id="{67D5138A-97DD-0994-4C21-C8230A7A057D}"/>
              </a:ext>
            </a:extLst>
          </p:cNvPr>
          <p:cNvSpPr/>
          <p:nvPr/>
        </p:nvSpPr>
        <p:spPr>
          <a:xfrm>
            <a:off x="12858750" y="7772400"/>
            <a:ext cx="1643063" cy="457200"/>
          </a:xfrm>
          <a:prstGeom prst="roundRect">
            <a:avLst/>
          </a:prstGeom>
          <a:solidFill>
            <a:srgbClr val="F9F9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1EA89-BCA9-49E9-81F5-7B6D4AD17D8D}"/>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649A0D64-0105-0FBD-E01D-6904B9AD49D6}"/>
              </a:ext>
            </a:extLst>
          </p:cNvPr>
          <p:cNvSpPr/>
          <p:nvPr/>
        </p:nvSpPr>
        <p:spPr>
          <a:xfrm>
            <a:off x="793790" y="724138"/>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1B1B27"/>
                </a:solidFill>
                <a:latin typeface="Times New Roman" panose="02020603050405020304" pitchFamily="18" charset="0"/>
                <a:ea typeface="Alexandria" pitchFamily="34" charset="-122"/>
                <a:cs typeface="Times New Roman" panose="02020603050405020304" pitchFamily="18" charset="0"/>
              </a:rPr>
              <a:t>References</a:t>
            </a:r>
            <a:endParaRPr lang="en-US" sz="4450" b="1" dirty="0">
              <a:latin typeface="Times New Roman" panose="02020603050405020304" pitchFamily="18" charset="0"/>
              <a:cs typeface="Times New Roman" panose="02020603050405020304" pitchFamily="18" charset="0"/>
            </a:endParaRPr>
          </a:p>
        </p:txBody>
      </p:sp>
      <p:sp>
        <p:nvSpPr>
          <p:cNvPr id="3" name="Text 1">
            <a:extLst>
              <a:ext uri="{FF2B5EF4-FFF2-40B4-BE49-F238E27FC236}">
                <a16:creationId xmlns:a16="http://schemas.microsoft.com/office/drawing/2014/main" id="{8D3F8C27-4B2E-2591-3389-3E513590236C}"/>
              </a:ext>
            </a:extLst>
          </p:cNvPr>
          <p:cNvSpPr/>
          <p:nvPr/>
        </p:nvSpPr>
        <p:spPr>
          <a:xfrm>
            <a:off x="793789" y="1795224"/>
            <a:ext cx="13042821" cy="4910138"/>
          </a:xfrm>
          <a:prstGeom prst="rect">
            <a:avLst/>
          </a:prstGeom>
          <a:noFill/>
          <a:ln/>
        </p:spPr>
        <p:txBody>
          <a:bodyPr wrap="square" lIns="0" tIns="0" rIns="0" bIns="0" rtlCol="0" anchor="t"/>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Körber Supply Chain Official Documentation</a:t>
            </a:r>
          </a:p>
          <a:p>
            <a:r>
              <a:rPr lang="en-IN" sz="2400" dirty="0">
                <a:latin typeface="Times New Roman" panose="02020603050405020304" pitchFamily="18" charset="0"/>
                <a:cs typeface="Times New Roman" panose="02020603050405020304" pitchFamily="18" charset="0"/>
                <a:hlinkClick r:id="rId3"/>
              </a:rPr>
              <a:t>https://koerber-supplychain.com/supply-chain-solutions/supply-chain-software/warehouse-management/</a:t>
            </a:r>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Industry Reports: WERC, MHI Annual Industry Report</a:t>
            </a:r>
          </a:p>
          <a:p>
            <a:r>
              <a:rPr lang="en-IN" sz="2400" dirty="0">
                <a:latin typeface="Times New Roman" panose="02020603050405020304" pitchFamily="18" charset="0"/>
                <a:cs typeface="Times New Roman" panose="02020603050405020304" pitchFamily="18" charset="0"/>
                <a:hlinkClick r:id="rId4"/>
              </a:rPr>
              <a:t>https://fonsecaadvisers.com/wp-content/uploads/2025/05/MHI-industry-report-2025.pdf</a:t>
            </a:r>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Case Studies: Körber Client Success Stories</a:t>
            </a:r>
          </a:p>
          <a:p>
            <a:r>
              <a:rPr lang="en-IN" sz="2400" dirty="0">
                <a:latin typeface="Times New Roman" panose="02020603050405020304" pitchFamily="18" charset="0"/>
                <a:cs typeface="Times New Roman" panose="02020603050405020304" pitchFamily="18" charset="0"/>
                <a:hlinkClick r:id="rId5"/>
              </a:rPr>
              <a:t>https://www.koerber.com/en/insights-and-events/case-studies</a:t>
            </a:r>
            <a:endParaRPr lang="en-IN"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p:txBody>
      </p:sp>
      <p:sp>
        <p:nvSpPr>
          <p:cNvPr id="10" name="Rounded Rectangle 9">
            <a:extLst>
              <a:ext uri="{FF2B5EF4-FFF2-40B4-BE49-F238E27FC236}">
                <a16:creationId xmlns:a16="http://schemas.microsoft.com/office/drawing/2014/main" id="{FC66DB47-550F-488A-818F-AE7927A054EC}"/>
              </a:ext>
            </a:extLst>
          </p:cNvPr>
          <p:cNvSpPr/>
          <p:nvPr/>
        </p:nvSpPr>
        <p:spPr>
          <a:xfrm>
            <a:off x="12858750" y="7772400"/>
            <a:ext cx="1643063" cy="457200"/>
          </a:xfrm>
          <a:prstGeom prst="roundRect">
            <a:avLst/>
          </a:prstGeom>
          <a:solidFill>
            <a:srgbClr val="F9F9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7785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09944"/>
          </a:xfrm>
          <a:prstGeom prst="rect">
            <a:avLst/>
          </a:prstGeom>
        </p:spPr>
      </p:pic>
      <p:sp>
        <p:nvSpPr>
          <p:cNvPr id="3" name="Text 0"/>
          <p:cNvSpPr/>
          <p:nvPr/>
        </p:nvSpPr>
        <p:spPr>
          <a:xfrm>
            <a:off x="793790" y="3161586"/>
            <a:ext cx="13042821" cy="1204913"/>
          </a:xfrm>
          <a:prstGeom prst="rect">
            <a:avLst/>
          </a:prstGeom>
          <a:noFill/>
          <a:ln/>
        </p:spPr>
        <p:txBody>
          <a:bodyPr wrap="square" lIns="0" tIns="0" rIns="0" bIns="0" rtlCol="0" anchor="t"/>
          <a:lstStyle/>
          <a:p>
            <a:pPr marL="0" indent="0" algn="l">
              <a:lnSpc>
                <a:spcPts val="4700"/>
              </a:lnSpc>
              <a:buNone/>
            </a:pPr>
            <a:r>
              <a:rPr lang="en-US" sz="3750" dirty="0">
                <a:solidFill>
                  <a:srgbClr val="1B1B27"/>
                </a:solidFill>
                <a:latin typeface="Alexandria" pitchFamily="34" charset="0"/>
                <a:ea typeface="Alexandria" pitchFamily="34" charset="-122"/>
                <a:cs typeface="Alexandria" pitchFamily="34" charset="-120"/>
              </a:rPr>
              <a:t>Industry Problem: Warehouses Lose $60B Yearly from Errors</a:t>
            </a:r>
            <a:endParaRPr lang="en-US" sz="3750" dirty="0"/>
          </a:p>
        </p:txBody>
      </p:sp>
      <p:sp>
        <p:nvSpPr>
          <p:cNvPr id="4" name="Shape 1"/>
          <p:cNvSpPr/>
          <p:nvPr/>
        </p:nvSpPr>
        <p:spPr>
          <a:xfrm>
            <a:off x="793790" y="4655701"/>
            <a:ext cx="4219099" cy="2822258"/>
          </a:xfrm>
          <a:prstGeom prst="roundRect">
            <a:avLst>
              <a:gd name="adj" fmla="val 2869"/>
            </a:avLst>
          </a:prstGeom>
          <a:solidFill>
            <a:srgbClr val="D2DDF9"/>
          </a:solidFill>
          <a:ln w="7620">
            <a:solidFill>
              <a:srgbClr val="424242"/>
            </a:solidFill>
            <a:prstDash val="solid"/>
          </a:ln>
        </p:spPr>
        <p:txBody>
          <a:bodyPr/>
          <a:lstStyle/>
          <a:p>
            <a:endParaRPr lang="en-US"/>
          </a:p>
        </p:txBody>
      </p:sp>
      <p:sp>
        <p:nvSpPr>
          <p:cNvPr id="5" name="Shape 2"/>
          <p:cNvSpPr/>
          <p:nvPr/>
        </p:nvSpPr>
        <p:spPr>
          <a:xfrm>
            <a:off x="994172" y="4856083"/>
            <a:ext cx="578406" cy="578406"/>
          </a:xfrm>
          <a:prstGeom prst="roundRect">
            <a:avLst>
              <a:gd name="adj" fmla="val 15807384"/>
            </a:avLst>
          </a:prstGeom>
          <a:solidFill>
            <a:srgbClr val="424242"/>
          </a:solidFill>
          <a:ln/>
        </p:spPr>
        <p:txBody>
          <a:bodyPr/>
          <a:lstStyle/>
          <a:p>
            <a:endParaRPr lang="en-US"/>
          </a:p>
        </p:txBody>
      </p:sp>
      <p:pic>
        <p:nvPicPr>
          <p:cNvPr id="6"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53239" y="5015151"/>
            <a:ext cx="260271" cy="260271"/>
          </a:xfrm>
          <a:prstGeom prst="rect">
            <a:avLst/>
          </a:prstGeom>
        </p:spPr>
      </p:pic>
      <p:sp>
        <p:nvSpPr>
          <p:cNvPr id="7" name="Text 3"/>
          <p:cNvSpPr/>
          <p:nvPr/>
        </p:nvSpPr>
        <p:spPr>
          <a:xfrm>
            <a:off x="994172" y="5627251"/>
            <a:ext cx="3258264" cy="301228"/>
          </a:xfrm>
          <a:prstGeom prst="rect">
            <a:avLst/>
          </a:prstGeom>
          <a:noFill/>
          <a:ln/>
        </p:spPr>
        <p:txBody>
          <a:bodyPr wrap="none" lIns="0" tIns="0" rIns="0" bIns="0" rtlCol="0" anchor="t"/>
          <a:lstStyle/>
          <a:p>
            <a:pPr marL="0" indent="0" algn="l">
              <a:lnSpc>
                <a:spcPts val="2350"/>
              </a:lnSpc>
              <a:buNone/>
            </a:pPr>
            <a:r>
              <a:rPr lang="en-US" sz="1850" dirty="0">
                <a:solidFill>
                  <a:srgbClr val="404155"/>
                </a:solidFill>
                <a:latin typeface="Alexandria" pitchFamily="34" charset="0"/>
                <a:ea typeface="Alexandria" pitchFamily="34" charset="-122"/>
                <a:cs typeface="Alexandria" pitchFamily="34" charset="-120"/>
              </a:rPr>
              <a:t>Significant Financial Losses</a:t>
            </a:r>
            <a:endParaRPr lang="en-US" sz="1850" dirty="0"/>
          </a:p>
        </p:txBody>
      </p:sp>
      <p:sp>
        <p:nvSpPr>
          <p:cNvPr id="8" name="Text 4"/>
          <p:cNvSpPr/>
          <p:nvPr/>
        </p:nvSpPr>
        <p:spPr>
          <a:xfrm>
            <a:off x="994172" y="6044089"/>
            <a:ext cx="3818334" cy="1233487"/>
          </a:xfrm>
          <a:prstGeom prst="rect">
            <a:avLst/>
          </a:prstGeom>
          <a:noFill/>
          <a:ln/>
        </p:spPr>
        <p:txBody>
          <a:bodyPr wrap="square" lIns="0" tIns="0" rIns="0" bIns="0" rtlCol="0" anchor="t"/>
          <a:lstStyle/>
          <a:p>
            <a:pPr marL="0" indent="0" algn="l">
              <a:lnSpc>
                <a:spcPts val="2400"/>
              </a:lnSpc>
              <a:buNone/>
            </a:pPr>
            <a:r>
              <a:rPr lang="en-US" sz="1500" dirty="0">
                <a:solidFill>
                  <a:srgbClr val="404155"/>
                </a:solidFill>
                <a:latin typeface="Nobile" pitchFamily="34" charset="0"/>
                <a:ea typeface="Nobile" pitchFamily="34" charset="-122"/>
                <a:cs typeface="Nobile" pitchFamily="34" charset="-120"/>
              </a:rPr>
              <a:t>Global warehouses annually incur over </a:t>
            </a:r>
            <a:r>
              <a:rPr lang="en-US" sz="1500" dirty="0">
                <a:solidFill>
                  <a:srgbClr val="F44444"/>
                </a:solidFill>
                <a:latin typeface="Nobile" pitchFamily="34" charset="0"/>
                <a:ea typeface="Nobile" pitchFamily="34" charset="-122"/>
                <a:cs typeface="Nobile" pitchFamily="34" charset="-120"/>
              </a:rPr>
              <a:t>$60 billion</a:t>
            </a:r>
            <a:r>
              <a:rPr lang="en-US" sz="1500" dirty="0">
                <a:solidFill>
                  <a:srgbClr val="404155"/>
                </a:solidFill>
                <a:latin typeface="Nobile" pitchFamily="34" charset="0"/>
                <a:ea typeface="Nobile" pitchFamily="34" charset="-122"/>
                <a:cs typeface="Nobile" pitchFamily="34" charset="-120"/>
              </a:rPr>
              <a:t> in losses due to prevalent issues like inventory inaccuracies, mis-picks, and compliance failures.</a:t>
            </a:r>
            <a:endParaRPr lang="en-US" sz="1500" dirty="0"/>
          </a:p>
        </p:txBody>
      </p:sp>
      <p:sp>
        <p:nvSpPr>
          <p:cNvPr id="9" name="Shape 5"/>
          <p:cNvSpPr/>
          <p:nvPr/>
        </p:nvSpPr>
        <p:spPr>
          <a:xfrm>
            <a:off x="5205651" y="4655701"/>
            <a:ext cx="4219099" cy="2822258"/>
          </a:xfrm>
          <a:prstGeom prst="roundRect">
            <a:avLst>
              <a:gd name="adj" fmla="val 2869"/>
            </a:avLst>
          </a:prstGeom>
          <a:solidFill>
            <a:srgbClr val="D2DDF9"/>
          </a:solidFill>
          <a:ln w="7620">
            <a:solidFill>
              <a:srgbClr val="424242"/>
            </a:solidFill>
            <a:prstDash val="solid"/>
          </a:ln>
        </p:spPr>
        <p:txBody>
          <a:bodyPr/>
          <a:lstStyle/>
          <a:p>
            <a:endParaRPr lang="en-US"/>
          </a:p>
        </p:txBody>
      </p:sp>
      <p:sp>
        <p:nvSpPr>
          <p:cNvPr id="10" name="Shape 6"/>
          <p:cNvSpPr/>
          <p:nvPr/>
        </p:nvSpPr>
        <p:spPr>
          <a:xfrm>
            <a:off x="5406033" y="4856083"/>
            <a:ext cx="578406" cy="578406"/>
          </a:xfrm>
          <a:prstGeom prst="roundRect">
            <a:avLst>
              <a:gd name="adj" fmla="val 15807384"/>
            </a:avLst>
          </a:prstGeom>
          <a:solidFill>
            <a:srgbClr val="424242"/>
          </a:solidFill>
          <a:ln/>
        </p:spPr>
        <p:txBody>
          <a:bodyPr/>
          <a:lstStyle/>
          <a:p>
            <a:endParaRPr lang="en-US"/>
          </a:p>
        </p:txBody>
      </p:sp>
      <p:pic>
        <p:nvPicPr>
          <p:cNvPr id="11"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65100" y="5015151"/>
            <a:ext cx="260271" cy="260271"/>
          </a:xfrm>
          <a:prstGeom prst="rect">
            <a:avLst/>
          </a:prstGeom>
        </p:spPr>
      </p:pic>
      <p:sp>
        <p:nvSpPr>
          <p:cNvPr id="12" name="Text 7"/>
          <p:cNvSpPr/>
          <p:nvPr/>
        </p:nvSpPr>
        <p:spPr>
          <a:xfrm>
            <a:off x="5406033" y="5627251"/>
            <a:ext cx="3063835" cy="301228"/>
          </a:xfrm>
          <a:prstGeom prst="rect">
            <a:avLst/>
          </a:prstGeom>
          <a:noFill/>
          <a:ln/>
        </p:spPr>
        <p:txBody>
          <a:bodyPr wrap="none" lIns="0" tIns="0" rIns="0" bIns="0" rtlCol="0" anchor="t"/>
          <a:lstStyle/>
          <a:p>
            <a:pPr marL="0" indent="0" algn="l">
              <a:lnSpc>
                <a:spcPts val="2350"/>
              </a:lnSpc>
              <a:buNone/>
            </a:pPr>
            <a:r>
              <a:rPr lang="en-US" sz="1850" dirty="0">
                <a:solidFill>
                  <a:srgbClr val="404155"/>
                </a:solidFill>
                <a:latin typeface="Alexandria" pitchFamily="34" charset="0"/>
                <a:ea typeface="Alexandria" pitchFamily="34" charset="-122"/>
                <a:cs typeface="Alexandria" pitchFamily="34" charset="-120"/>
              </a:rPr>
              <a:t>Operational Inefficiencies</a:t>
            </a:r>
            <a:endParaRPr lang="en-US" sz="1850" dirty="0"/>
          </a:p>
        </p:txBody>
      </p:sp>
      <p:sp>
        <p:nvSpPr>
          <p:cNvPr id="13" name="Text 8"/>
          <p:cNvSpPr/>
          <p:nvPr/>
        </p:nvSpPr>
        <p:spPr>
          <a:xfrm>
            <a:off x="5406033" y="6044089"/>
            <a:ext cx="3818334" cy="1233487"/>
          </a:xfrm>
          <a:prstGeom prst="rect">
            <a:avLst/>
          </a:prstGeom>
          <a:noFill/>
          <a:ln/>
        </p:spPr>
        <p:txBody>
          <a:bodyPr wrap="square" lIns="0" tIns="0" rIns="0" bIns="0" rtlCol="0" anchor="t"/>
          <a:lstStyle/>
          <a:p>
            <a:pPr marL="0" indent="0" algn="l">
              <a:lnSpc>
                <a:spcPts val="2400"/>
              </a:lnSpc>
              <a:buNone/>
            </a:pPr>
            <a:r>
              <a:rPr lang="en-US" sz="1500" dirty="0">
                <a:solidFill>
                  <a:srgbClr val="404155"/>
                </a:solidFill>
                <a:latin typeface="Nobile" pitchFamily="34" charset="0"/>
                <a:ea typeface="Nobile" pitchFamily="34" charset="-122"/>
                <a:cs typeface="Nobile" pitchFamily="34" charset="-120"/>
              </a:rPr>
              <a:t>The increasing complexity of orders combined with critical labor shortages severely impacts operational efficiency and productivity.</a:t>
            </a:r>
            <a:endParaRPr lang="en-US" sz="1500" dirty="0"/>
          </a:p>
        </p:txBody>
      </p:sp>
      <p:sp>
        <p:nvSpPr>
          <p:cNvPr id="14" name="Shape 9"/>
          <p:cNvSpPr/>
          <p:nvPr/>
        </p:nvSpPr>
        <p:spPr>
          <a:xfrm>
            <a:off x="9617512" y="4655701"/>
            <a:ext cx="4219099" cy="2822258"/>
          </a:xfrm>
          <a:prstGeom prst="roundRect">
            <a:avLst>
              <a:gd name="adj" fmla="val 2869"/>
            </a:avLst>
          </a:prstGeom>
          <a:solidFill>
            <a:srgbClr val="D2DDF9"/>
          </a:solidFill>
          <a:ln w="7620">
            <a:solidFill>
              <a:srgbClr val="424242"/>
            </a:solidFill>
            <a:prstDash val="solid"/>
          </a:ln>
        </p:spPr>
        <p:txBody>
          <a:bodyPr/>
          <a:lstStyle/>
          <a:p>
            <a:endParaRPr lang="en-US"/>
          </a:p>
        </p:txBody>
      </p:sp>
      <p:sp>
        <p:nvSpPr>
          <p:cNvPr id="15" name="Shape 10"/>
          <p:cNvSpPr/>
          <p:nvPr/>
        </p:nvSpPr>
        <p:spPr>
          <a:xfrm>
            <a:off x="9817894" y="4856083"/>
            <a:ext cx="578406" cy="578406"/>
          </a:xfrm>
          <a:prstGeom prst="roundRect">
            <a:avLst>
              <a:gd name="adj" fmla="val 15807384"/>
            </a:avLst>
          </a:prstGeom>
          <a:solidFill>
            <a:srgbClr val="424242"/>
          </a:solidFill>
          <a:ln/>
        </p:spPr>
        <p:txBody>
          <a:bodyPr/>
          <a:lstStyle/>
          <a:p>
            <a:endParaRPr lang="en-US"/>
          </a:p>
        </p:txBody>
      </p:sp>
      <p:pic>
        <p:nvPicPr>
          <p:cNvPr id="16"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976961" y="5015151"/>
            <a:ext cx="260271" cy="260271"/>
          </a:xfrm>
          <a:prstGeom prst="rect">
            <a:avLst/>
          </a:prstGeom>
        </p:spPr>
      </p:pic>
      <p:sp>
        <p:nvSpPr>
          <p:cNvPr id="17" name="Text 11"/>
          <p:cNvSpPr/>
          <p:nvPr/>
        </p:nvSpPr>
        <p:spPr>
          <a:xfrm>
            <a:off x="9817894" y="5627251"/>
            <a:ext cx="3168610" cy="301228"/>
          </a:xfrm>
          <a:prstGeom prst="rect">
            <a:avLst/>
          </a:prstGeom>
          <a:noFill/>
          <a:ln/>
        </p:spPr>
        <p:txBody>
          <a:bodyPr wrap="none" lIns="0" tIns="0" rIns="0" bIns="0" rtlCol="0" anchor="t"/>
          <a:lstStyle/>
          <a:p>
            <a:pPr marL="0" indent="0" algn="l">
              <a:lnSpc>
                <a:spcPts val="2350"/>
              </a:lnSpc>
              <a:buNone/>
            </a:pPr>
            <a:r>
              <a:rPr lang="en-US" sz="1850" dirty="0">
                <a:solidFill>
                  <a:srgbClr val="404155"/>
                </a:solidFill>
                <a:latin typeface="Alexandria" pitchFamily="34" charset="0"/>
                <a:ea typeface="Alexandria" pitchFamily="34" charset="-122"/>
                <a:cs typeface="Alexandria" pitchFamily="34" charset="-120"/>
              </a:rPr>
              <a:t>Lack of Real-time Visibility</a:t>
            </a:r>
            <a:endParaRPr lang="en-US" sz="1850" dirty="0"/>
          </a:p>
        </p:txBody>
      </p:sp>
      <p:sp>
        <p:nvSpPr>
          <p:cNvPr id="18" name="Text 12"/>
          <p:cNvSpPr/>
          <p:nvPr/>
        </p:nvSpPr>
        <p:spPr>
          <a:xfrm>
            <a:off x="9817894" y="6044089"/>
            <a:ext cx="3818334" cy="1233487"/>
          </a:xfrm>
          <a:prstGeom prst="rect">
            <a:avLst/>
          </a:prstGeom>
          <a:noFill/>
          <a:ln/>
        </p:spPr>
        <p:txBody>
          <a:bodyPr wrap="square" lIns="0" tIns="0" rIns="0" bIns="0" rtlCol="0" anchor="t"/>
          <a:lstStyle/>
          <a:p>
            <a:pPr marL="0" indent="0" algn="l">
              <a:lnSpc>
                <a:spcPts val="2400"/>
              </a:lnSpc>
              <a:buNone/>
            </a:pPr>
            <a:r>
              <a:rPr lang="en-US" sz="1500" dirty="0">
                <a:solidFill>
                  <a:srgbClr val="404155"/>
                </a:solidFill>
                <a:latin typeface="Nobile" pitchFamily="34" charset="0"/>
                <a:ea typeface="Nobile" pitchFamily="34" charset="-122"/>
                <a:cs typeface="Nobile" pitchFamily="34" charset="-120"/>
              </a:rPr>
              <a:t>Absence of transparent, real-time data leads to critical performance bottlenecks and untraceable errors, hindering effective decision-making.</a:t>
            </a:r>
            <a:endParaRPr lang="en-US" sz="1500" dirty="0"/>
          </a:p>
        </p:txBody>
      </p:sp>
      <p:sp>
        <p:nvSpPr>
          <p:cNvPr id="19" name="Rounded Rectangle 18">
            <a:extLst>
              <a:ext uri="{FF2B5EF4-FFF2-40B4-BE49-F238E27FC236}">
                <a16:creationId xmlns:a16="http://schemas.microsoft.com/office/drawing/2014/main" id="{5847AB4C-967C-478D-96E7-A050F9792528}"/>
              </a:ext>
            </a:extLst>
          </p:cNvPr>
          <p:cNvSpPr/>
          <p:nvPr/>
        </p:nvSpPr>
        <p:spPr>
          <a:xfrm>
            <a:off x="12858750" y="7772400"/>
            <a:ext cx="1643063" cy="457200"/>
          </a:xfrm>
          <a:prstGeom prst="roundRect">
            <a:avLst/>
          </a:prstGeom>
          <a:solidFill>
            <a:srgbClr val="F9F9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64381"/>
            <a:ext cx="4252913" cy="531614"/>
          </a:xfrm>
          <a:prstGeom prst="rect">
            <a:avLst/>
          </a:prstGeom>
          <a:noFill/>
          <a:ln/>
        </p:spPr>
        <p:txBody>
          <a:bodyPr wrap="none" lIns="0" tIns="0" rIns="0" bIns="0" rtlCol="0" anchor="t"/>
          <a:lstStyle/>
          <a:p>
            <a:pPr marL="0" indent="0" algn="l">
              <a:lnSpc>
                <a:spcPts val="4150"/>
              </a:lnSpc>
              <a:buNone/>
            </a:pPr>
            <a:r>
              <a:rPr lang="en-US" sz="3300" b="1" dirty="0">
                <a:solidFill>
                  <a:srgbClr val="1B1B27"/>
                </a:solidFill>
                <a:latin typeface="Alexandria" pitchFamily="34" charset="0"/>
                <a:ea typeface="Alexandria" pitchFamily="34" charset="-122"/>
                <a:cs typeface="Alexandria" pitchFamily="34" charset="-120"/>
              </a:rPr>
              <a:t>Current Gaps</a:t>
            </a:r>
            <a:endParaRPr lang="en-US" sz="3300" dirty="0"/>
          </a:p>
        </p:txBody>
      </p:sp>
      <p:sp>
        <p:nvSpPr>
          <p:cNvPr id="4" name="Shape 1"/>
          <p:cNvSpPr/>
          <p:nvPr/>
        </p:nvSpPr>
        <p:spPr>
          <a:xfrm>
            <a:off x="793790" y="1551146"/>
            <a:ext cx="7556421" cy="1351002"/>
          </a:xfrm>
          <a:prstGeom prst="roundRect">
            <a:avLst>
              <a:gd name="adj" fmla="val 8122"/>
            </a:avLst>
          </a:prstGeom>
          <a:solidFill>
            <a:srgbClr val="F9F9FF"/>
          </a:solidFill>
          <a:ln w="22860">
            <a:solidFill>
              <a:srgbClr val="B8C3DF"/>
            </a:solidFill>
            <a:prstDash val="solid"/>
          </a:ln>
        </p:spPr>
        <p:txBody>
          <a:bodyPr/>
          <a:lstStyle/>
          <a:p>
            <a:endParaRPr lang="en-US"/>
          </a:p>
        </p:txBody>
      </p:sp>
      <p:sp>
        <p:nvSpPr>
          <p:cNvPr id="5" name="Shape 2"/>
          <p:cNvSpPr/>
          <p:nvPr/>
        </p:nvSpPr>
        <p:spPr>
          <a:xfrm>
            <a:off x="770930" y="1551146"/>
            <a:ext cx="91440" cy="1351002"/>
          </a:xfrm>
          <a:prstGeom prst="roundRect">
            <a:avLst>
              <a:gd name="adj" fmla="val 78140"/>
            </a:avLst>
          </a:prstGeom>
          <a:solidFill>
            <a:srgbClr val="1B54DA"/>
          </a:solidFill>
          <a:ln/>
        </p:spPr>
        <p:txBody>
          <a:bodyPr/>
          <a:lstStyle/>
          <a:p>
            <a:endParaRPr lang="en-US"/>
          </a:p>
        </p:txBody>
      </p:sp>
      <p:sp>
        <p:nvSpPr>
          <p:cNvPr id="6" name="Text 3"/>
          <p:cNvSpPr/>
          <p:nvPr/>
        </p:nvSpPr>
        <p:spPr>
          <a:xfrm>
            <a:off x="1055251" y="1744028"/>
            <a:ext cx="3015020" cy="318849"/>
          </a:xfrm>
          <a:prstGeom prst="rect">
            <a:avLst/>
          </a:prstGeom>
          <a:noFill/>
          <a:ln/>
        </p:spPr>
        <p:txBody>
          <a:bodyPr wrap="none" lIns="0" tIns="0" rIns="0" bIns="0" rtlCol="0" anchor="t"/>
          <a:lstStyle/>
          <a:p>
            <a:pPr marL="0" indent="0" algn="l">
              <a:lnSpc>
                <a:spcPts val="2500"/>
              </a:lnSpc>
              <a:buNone/>
            </a:pPr>
            <a:r>
              <a:rPr lang="en-US" sz="2000" dirty="0">
                <a:solidFill>
                  <a:srgbClr val="404155"/>
                </a:solidFill>
                <a:latin typeface="Alexandria" pitchFamily="34" charset="0"/>
                <a:ea typeface="Alexandria" pitchFamily="34" charset="-122"/>
                <a:cs typeface="Alexandria" pitchFamily="34" charset="-120"/>
              </a:rPr>
              <a:t>Manual Audit Processes</a:t>
            </a:r>
            <a:endParaRPr lang="en-US" sz="2000" dirty="0"/>
          </a:p>
        </p:txBody>
      </p:sp>
      <p:sp>
        <p:nvSpPr>
          <p:cNvPr id="7" name="Text 4"/>
          <p:cNvSpPr/>
          <p:nvPr/>
        </p:nvSpPr>
        <p:spPr>
          <a:xfrm>
            <a:off x="1055251" y="2164913"/>
            <a:ext cx="7102078" cy="544354"/>
          </a:xfrm>
          <a:prstGeom prst="rect">
            <a:avLst/>
          </a:prstGeom>
          <a:noFill/>
          <a:ln/>
        </p:spPr>
        <p:txBody>
          <a:bodyPr wrap="square" lIns="0" tIns="0" rIns="0" bIns="0" rtlCol="0" anchor="t"/>
          <a:lstStyle/>
          <a:p>
            <a:pPr marL="0" indent="0" algn="l">
              <a:lnSpc>
                <a:spcPts val="2100"/>
              </a:lnSpc>
              <a:buNone/>
            </a:pPr>
            <a:r>
              <a:rPr lang="en-US" sz="1300" dirty="0">
                <a:solidFill>
                  <a:srgbClr val="404155"/>
                </a:solidFill>
                <a:latin typeface="Nobile" pitchFamily="34" charset="0"/>
                <a:ea typeface="Nobile" pitchFamily="34" charset="-122"/>
                <a:cs typeface="Nobile" pitchFamily="34" charset="-120"/>
              </a:rPr>
              <a:t>Traditional manual audits create significant inconsistencies and delays in quality reporting, making it difficult to maintain standards.</a:t>
            </a:r>
            <a:endParaRPr lang="en-US" sz="1300" dirty="0"/>
          </a:p>
        </p:txBody>
      </p:sp>
      <p:sp>
        <p:nvSpPr>
          <p:cNvPr id="8" name="Shape 5"/>
          <p:cNvSpPr/>
          <p:nvPr/>
        </p:nvSpPr>
        <p:spPr>
          <a:xfrm>
            <a:off x="793790" y="3072170"/>
            <a:ext cx="7556421" cy="1351002"/>
          </a:xfrm>
          <a:prstGeom prst="roundRect">
            <a:avLst>
              <a:gd name="adj" fmla="val 8122"/>
            </a:avLst>
          </a:prstGeom>
          <a:solidFill>
            <a:srgbClr val="F9F9FF"/>
          </a:solidFill>
          <a:ln w="22860">
            <a:solidFill>
              <a:srgbClr val="B8C3DF"/>
            </a:solidFill>
            <a:prstDash val="solid"/>
          </a:ln>
        </p:spPr>
        <p:txBody>
          <a:bodyPr/>
          <a:lstStyle/>
          <a:p>
            <a:endParaRPr lang="en-US"/>
          </a:p>
        </p:txBody>
      </p:sp>
      <p:sp>
        <p:nvSpPr>
          <p:cNvPr id="9" name="Shape 6"/>
          <p:cNvSpPr/>
          <p:nvPr/>
        </p:nvSpPr>
        <p:spPr>
          <a:xfrm>
            <a:off x="770930" y="3072170"/>
            <a:ext cx="91440" cy="1351002"/>
          </a:xfrm>
          <a:prstGeom prst="roundRect">
            <a:avLst>
              <a:gd name="adj" fmla="val 78140"/>
            </a:avLst>
          </a:prstGeom>
          <a:solidFill>
            <a:srgbClr val="1B54DA"/>
          </a:solidFill>
          <a:ln/>
        </p:spPr>
        <p:txBody>
          <a:bodyPr/>
          <a:lstStyle/>
          <a:p>
            <a:endParaRPr lang="en-US"/>
          </a:p>
        </p:txBody>
      </p:sp>
      <p:sp>
        <p:nvSpPr>
          <p:cNvPr id="10" name="Text 7"/>
          <p:cNvSpPr/>
          <p:nvPr/>
        </p:nvSpPr>
        <p:spPr>
          <a:xfrm>
            <a:off x="1055251" y="3265051"/>
            <a:ext cx="2551748" cy="318849"/>
          </a:xfrm>
          <a:prstGeom prst="rect">
            <a:avLst/>
          </a:prstGeom>
          <a:noFill/>
          <a:ln/>
        </p:spPr>
        <p:txBody>
          <a:bodyPr wrap="none" lIns="0" tIns="0" rIns="0" bIns="0" rtlCol="0" anchor="t"/>
          <a:lstStyle/>
          <a:p>
            <a:pPr marL="0" indent="0" algn="l">
              <a:lnSpc>
                <a:spcPts val="2500"/>
              </a:lnSpc>
              <a:buNone/>
            </a:pPr>
            <a:r>
              <a:rPr lang="en-US" sz="2000" dirty="0">
                <a:solidFill>
                  <a:srgbClr val="404155"/>
                </a:solidFill>
                <a:latin typeface="Alexandria" pitchFamily="34" charset="0"/>
                <a:ea typeface="Alexandria" pitchFamily="34" charset="-122"/>
                <a:cs typeface="Alexandria" pitchFamily="34" charset="-120"/>
              </a:rPr>
              <a:t>High Mis-pick Rates</a:t>
            </a:r>
            <a:endParaRPr lang="en-US" sz="2000" dirty="0"/>
          </a:p>
        </p:txBody>
      </p:sp>
      <p:sp>
        <p:nvSpPr>
          <p:cNvPr id="11" name="Text 8"/>
          <p:cNvSpPr/>
          <p:nvPr/>
        </p:nvSpPr>
        <p:spPr>
          <a:xfrm>
            <a:off x="1055251" y="3685937"/>
            <a:ext cx="7102078" cy="544354"/>
          </a:xfrm>
          <a:prstGeom prst="rect">
            <a:avLst/>
          </a:prstGeom>
          <a:noFill/>
          <a:ln/>
        </p:spPr>
        <p:txBody>
          <a:bodyPr wrap="square" lIns="0" tIns="0" rIns="0" bIns="0" rtlCol="0" anchor="t"/>
          <a:lstStyle/>
          <a:p>
            <a:pPr marL="0" indent="0" algn="l">
              <a:lnSpc>
                <a:spcPts val="2100"/>
              </a:lnSpc>
              <a:buNone/>
            </a:pPr>
            <a:r>
              <a:rPr lang="en-US" sz="1300" dirty="0">
                <a:solidFill>
                  <a:srgbClr val="404155"/>
                </a:solidFill>
                <a:latin typeface="Nobile" pitchFamily="34" charset="0"/>
                <a:ea typeface="Nobile" pitchFamily="34" charset="-122"/>
                <a:cs typeface="Nobile" pitchFamily="34" charset="-120"/>
              </a:rPr>
              <a:t>Inadequate validation checkpoints during picking lead to high mis-pick rates, directly affecting order accuracy and customer satisfaction.</a:t>
            </a:r>
            <a:endParaRPr lang="en-US" sz="1300" dirty="0"/>
          </a:p>
        </p:txBody>
      </p:sp>
      <p:sp>
        <p:nvSpPr>
          <p:cNvPr id="12" name="Shape 9"/>
          <p:cNvSpPr/>
          <p:nvPr/>
        </p:nvSpPr>
        <p:spPr>
          <a:xfrm>
            <a:off x="793790" y="4593193"/>
            <a:ext cx="7556421" cy="1351002"/>
          </a:xfrm>
          <a:prstGeom prst="roundRect">
            <a:avLst>
              <a:gd name="adj" fmla="val 8122"/>
            </a:avLst>
          </a:prstGeom>
          <a:solidFill>
            <a:srgbClr val="F9F9FF"/>
          </a:solidFill>
          <a:ln w="22860">
            <a:solidFill>
              <a:srgbClr val="B8C3DF"/>
            </a:solidFill>
            <a:prstDash val="solid"/>
          </a:ln>
        </p:spPr>
        <p:txBody>
          <a:bodyPr/>
          <a:lstStyle/>
          <a:p>
            <a:endParaRPr lang="en-US"/>
          </a:p>
        </p:txBody>
      </p:sp>
      <p:sp>
        <p:nvSpPr>
          <p:cNvPr id="13" name="Shape 10"/>
          <p:cNvSpPr/>
          <p:nvPr/>
        </p:nvSpPr>
        <p:spPr>
          <a:xfrm>
            <a:off x="770930" y="4593193"/>
            <a:ext cx="91440" cy="1351002"/>
          </a:xfrm>
          <a:prstGeom prst="roundRect">
            <a:avLst>
              <a:gd name="adj" fmla="val 78140"/>
            </a:avLst>
          </a:prstGeom>
          <a:solidFill>
            <a:srgbClr val="1B54DA"/>
          </a:solidFill>
          <a:ln/>
        </p:spPr>
        <p:txBody>
          <a:bodyPr/>
          <a:lstStyle/>
          <a:p>
            <a:endParaRPr lang="en-US"/>
          </a:p>
        </p:txBody>
      </p:sp>
      <p:sp>
        <p:nvSpPr>
          <p:cNvPr id="14" name="Text 11"/>
          <p:cNvSpPr/>
          <p:nvPr/>
        </p:nvSpPr>
        <p:spPr>
          <a:xfrm>
            <a:off x="1055251" y="4786074"/>
            <a:ext cx="2740343" cy="318849"/>
          </a:xfrm>
          <a:prstGeom prst="rect">
            <a:avLst/>
          </a:prstGeom>
          <a:noFill/>
          <a:ln/>
        </p:spPr>
        <p:txBody>
          <a:bodyPr wrap="none" lIns="0" tIns="0" rIns="0" bIns="0" rtlCol="0" anchor="t"/>
          <a:lstStyle/>
          <a:p>
            <a:pPr marL="0" indent="0" algn="l">
              <a:lnSpc>
                <a:spcPts val="2500"/>
              </a:lnSpc>
              <a:buNone/>
            </a:pPr>
            <a:r>
              <a:rPr lang="en-US" sz="2000" dirty="0">
                <a:solidFill>
                  <a:srgbClr val="404155"/>
                </a:solidFill>
                <a:latin typeface="Alexandria" pitchFamily="34" charset="0"/>
                <a:ea typeface="Alexandria" pitchFamily="34" charset="-122"/>
                <a:cs typeface="Alexandria" pitchFamily="34" charset="-120"/>
              </a:rPr>
              <a:t>Cycle Counting Errors</a:t>
            </a:r>
            <a:endParaRPr lang="en-US" sz="2000" dirty="0"/>
          </a:p>
        </p:txBody>
      </p:sp>
      <p:sp>
        <p:nvSpPr>
          <p:cNvPr id="15" name="Text 12"/>
          <p:cNvSpPr/>
          <p:nvPr/>
        </p:nvSpPr>
        <p:spPr>
          <a:xfrm>
            <a:off x="1055251" y="5206960"/>
            <a:ext cx="7102078" cy="544354"/>
          </a:xfrm>
          <a:prstGeom prst="rect">
            <a:avLst/>
          </a:prstGeom>
          <a:noFill/>
          <a:ln/>
        </p:spPr>
        <p:txBody>
          <a:bodyPr wrap="square" lIns="0" tIns="0" rIns="0" bIns="0" rtlCol="0" anchor="t"/>
          <a:lstStyle/>
          <a:p>
            <a:pPr marL="0" indent="0" algn="l">
              <a:lnSpc>
                <a:spcPts val="2100"/>
              </a:lnSpc>
              <a:buNone/>
            </a:pPr>
            <a:r>
              <a:rPr lang="en-US" sz="1300" dirty="0">
                <a:solidFill>
                  <a:srgbClr val="404155"/>
                </a:solidFill>
                <a:latin typeface="Nobile" pitchFamily="34" charset="0"/>
                <a:ea typeface="Nobile" pitchFamily="34" charset="-122"/>
                <a:cs typeface="Nobile" pitchFamily="34" charset="-120"/>
              </a:rPr>
              <a:t>Frequent errors in cycle counting processes compromise inventory accuracy, leading to stock discrepancies and impacting customer service.</a:t>
            </a:r>
            <a:endParaRPr lang="en-US" sz="1300" dirty="0"/>
          </a:p>
        </p:txBody>
      </p:sp>
      <p:sp>
        <p:nvSpPr>
          <p:cNvPr id="16" name="Shape 13"/>
          <p:cNvSpPr/>
          <p:nvPr/>
        </p:nvSpPr>
        <p:spPr>
          <a:xfrm>
            <a:off x="793790" y="6114217"/>
            <a:ext cx="7556421" cy="1351002"/>
          </a:xfrm>
          <a:prstGeom prst="roundRect">
            <a:avLst>
              <a:gd name="adj" fmla="val 8122"/>
            </a:avLst>
          </a:prstGeom>
          <a:solidFill>
            <a:srgbClr val="F9F9FF"/>
          </a:solidFill>
          <a:ln w="22860">
            <a:solidFill>
              <a:srgbClr val="B8C3DF"/>
            </a:solidFill>
            <a:prstDash val="solid"/>
          </a:ln>
        </p:spPr>
        <p:txBody>
          <a:bodyPr/>
          <a:lstStyle/>
          <a:p>
            <a:endParaRPr lang="en-US"/>
          </a:p>
        </p:txBody>
      </p:sp>
      <p:sp>
        <p:nvSpPr>
          <p:cNvPr id="17" name="Shape 14"/>
          <p:cNvSpPr/>
          <p:nvPr/>
        </p:nvSpPr>
        <p:spPr>
          <a:xfrm>
            <a:off x="770930" y="6114217"/>
            <a:ext cx="91440" cy="1351002"/>
          </a:xfrm>
          <a:prstGeom prst="roundRect">
            <a:avLst>
              <a:gd name="adj" fmla="val 78140"/>
            </a:avLst>
          </a:prstGeom>
          <a:solidFill>
            <a:srgbClr val="1B54DA"/>
          </a:solidFill>
          <a:ln/>
        </p:spPr>
        <p:txBody>
          <a:bodyPr/>
          <a:lstStyle/>
          <a:p>
            <a:endParaRPr lang="en-US"/>
          </a:p>
        </p:txBody>
      </p:sp>
      <p:sp>
        <p:nvSpPr>
          <p:cNvPr id="18" name="Text 15"/>
          <p:cNvSpPr/>
          <p:nvPr/>
        </p:nvSpPr>
        <p:spPr>
          <a:xfrm>
            <a:off x="1055251" y="6307098"/>
            <a:ext cx="4757380" cy="318849"/>
          </a:xfrm>
          <a:prstGeom prst="rect">
            <a:avLst/>
          </a:prstGeom>
          <a:noFill/>
          <a:ln/>
        </p:spPr>
        <p:txBody>
          <a:bodyPr wrap="none" lIns="0" tIns="0" rIns="0" bIns="0" rtlCol="0" anchor="t"/>
          <a:lstStyle/>
          <a:p>
            <a:pPr marL="0" indent="0" algn="l">
              <a:lnSpc>
                <a:spcPts val="2500"/>
              </a:lnSpc>
              <a:buNone/>
            </a:pPr>
            <a:r>
              <a:rPr lang="en-US" sz="2000" dirty="0">
                <a:solidFill>
                  <a:srgbClr val="404155"/>
                </a:solidFill>
                <a:latin typeface="Alexandria" pitchFamily="34" charset="0"/>
                <a:ea typeface="Alexandria" pitchFamily="34" charset="-122"/>
                <a:cs typeface="Alexandria" pitchFamily="34" charset="-120"/>
              </a:rPr>
              <a:t>Lack of Standardized Documentation</a:t>
            </a:r>
            <a:endParaRPr lang="en-US" sz="2000" dirty="0"/>
          </a:p>
        </p:txBody>
      </p:sp>
      <p:sp>
        <p:nvSpPr>
          <p:cNvPr id="19" name="Text 16"/>
          <p:cNvSpPr/>
          <p:nvPr/>
        </p:nvSpPr>
        <p:spPr>
          <a:xfrm>
            <a:off x="1055251" y="6727984"/>
            <a:ext cx="7102078" cy="544354"/>
          </a:xfrm>
          <a:prstGeom prst="rect">
            <a:avLst/>
          </a:prstGeom>
          <a:noFill/>
          <a:ln/>
        </p:spPr>
        <p:txBody>
          <a:bodyPr wrap="square" lIns="0" tIns="0" rIns="0" bIns="0" rtlCol="0" anchor="t"/>
          <a:lstStyle/>
          <a:p>
            <a:pPr marL="0" indent="0" algn="l">
              <a:lnSpc>
                <a:spcPts val="2100"/>
              </a:lnSpc>
              <a:buNone/>
            </a:pPr>
            <a:r>
              <a:rPr lang="en-US" sz="1300" dirty="0">
                <a:solidFill>
                  <a:srgbClr val="404155"/>
                </a:solidFill>
                <a:latin typeface="Nobile" pitchFamily="34" charset="0"/>
                <a:ea typeface="Nobile" pitchFamily="34" charset="-122"/>
                <a:cs typeface="Nobile" pitchFamily="34" charset="-120"/>
              </a:rPr>
              <a:t>Absence of standardized compliance documentation across different shifts and operations creates regulatory risks and inefficiencies.</a:t>
            </a: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51654"/>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Alexandria" pitchFamily="34" charset="0"/>
                <a:ea typeface="Alexandria" pitchFamily="34" charset="-122"/>
                <a:cs typeface="Alexandria" pitchFamily="34" charset="-120"/>
              </a:rPr>
              <a:t>Körber WMS's End-to-End Warehouse Control</a:t>
            </a:r>
            <a:endParaRPr lang="en-US" sz="4450" dirty="0"/>
          </a:p>
        </p:txBody>
      </p:sp>
      <p:sp>
        <p:nvSpPr>
          <p:cNvPr id="4" name="Text 1"/>
          <p:cNvSpPr/>
          <p:nvPr/>
        </p:nvSpPr>
        <p:spPr>
          <a:xfrm>
            <a:off x="793790" y="2609374"/>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Körber WMS is a modular and scalable Warehouse Management System, trusted globally by 3PLs, manufacturers, and retailers for comprehensive operational control.</a:t>
            </a:r>
            <a:endParaRPr lang="en-US" sz="1750" dirty="0"/>
          </a:p>
        </p:txBody>
      </p:sp>
      <p:sp>
        <p:nvSpPr>
          <p:cNvPr id="5" name="Text 2"/>
          <p:cNvSpPr/>
          <p:nvPr/>
        </p:nvSpPr>
        <p:spPr>
          <a:xfrm>
            <a:off x="793790" y="3953232"/>
            <a:ext cx="7556421"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04155"/>
                </a:solidFill>
                <a:latin typeface="Nobile" pitchFamily="34" charset="0"/>
                <a:ea typeface="Nobile" pitchFamily="34" charset="-122"/>
                <a:cs typeface="Nobile" pitchFamily="34" charset="-120"/>
              </a:rPr>
              <a:t>Automated Processes:</a:t>
            </a:r>
            <a:r>
              <a:rPr lang="en-US" sz="1750" dirty="0">
                <a:solidFill>
                  <a:srgbClr val="404155"/>
                </a:solidFill>
                <a:latin typeface="Nobile" pitchFamily="34" charset="0"/>
                <a:ea typeface="Nobile" pitchFamily="34" charset="-122"/>
                <a:cs typeface="Nobile" pitchFamily="34" charset="-120"/>
              </a:rPr>
              <a:t> Streamlines and automates critical warehouse functions, including receiving, put-away, picking, packing, and shipping.</a:t>
            </a:r>
            <a:endParaRPr lang="en-US" sz="1750" dirty="0"/>
          </a:p>
        </p:txBody>
      </p:sp>
      <p:sp>
        <p:nvSpPr>
          <p:cNvPr id="6" name="Text 3"/>
          <p:cNvSpPr/>
          <p:nvPr/>
        </p:nvSpPr>
        <p:spPr>
          <a:xfrm>
            <a:off x="793790" y="5121235"/>
            <a:ext cx="7556421"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04155"/>
                </a:solidFill>
                <a:latin typeface="Nobile" pitchFamily="34" charset="0"/>
                <a:ea typeface="Nobile" pitchFamily="34" charset="-122"/>
                <a:cs typeface="Nobile" pitchFamily="34" charset="-120"/>
              </a:rPr>
              <a:t>Integrated Technology:</a:t>
            </a:r>
            <a:r>
              <a:rPr lang="en-US" sz="1750" dirty="0">
                <a:solidFill>
                  <a:srgbClr val="404155"/>
                </a:solidFill>
                <a:latin typeface="Nobile" pitchFamily="34" charset="0"/>
                <a:ea typeface="Nobile" pitchFamily="34" charset="-122"/>
                <a:cs typeface="Nobile" pitchFamily="34" charset="-120"/>
              </a:rPr>
              <a:t> Seamlessly integrates with cutting-edge robotics, IoT sensors, and existing ERP systems for a unified ecosystem.</a:t>
            </a:r>
            <a:endParaRPr lang="en-US" sz="1750" dirty="0"/>
          </a:p>
        </p:txBody>
      </p:sp>
      <p:sp>
        <p:nvSpPr>
          <p:cNvPr id="7" name="Text 4"/>
          <p:cNvSpPr/>
          <p:nvPr/>
        </p:nvSpPr>
        <p:spPr>
          <a:xfrm>
            <a:off x="793790" y="6289238"/>
            <a:ext cx="7556421"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04155"/>
                </a:solidFill>
                <a:latin typeface="Nobile" pitchFamily="34" charset="0"/>
                <a:ea typeface="Nobile" pitchFamily="34" charset="-122"/>
                <a:cs typeface="Nobile" pitchFamily="34" charset="-120"/>
              </a:rPr>
              <a:t>Optimized Workflows:</a:t>
            </a:r>
            <a:r>
              <a:rPr lang="en-US" sz="1750" dirty="0">
                <a:solidFill>
                  <a:srgbClr val="404155"/>
                </a:solidFill>
                <a:latin typeface="Nobile" pitchFamily="34" charset="0"/>
                <a:ea typeface="Nobile" pitchFamily="34" charset="-122"/>
                <a:cs typeface="Nobile" pitchFamily="34" charset="-120"/>
              </a:rPr>
              <a:t> Ensures standardized and optimized workflows across all operational areas, driving efficiency and reducing errors.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96158"/>
            <a:ext cx="7556421" cy="1063228"/>
          </a:xfrm>
          <a:prstGeom prst="rect">
            <a:avLst/>
          </a:prstGeom>
          <a:noFill/>
          <a:ln/>
        </p:spPr>
        <p:txBody>
          <a:bodyPr wrap="square" lIns="0" tIns="0" rIns="0" bIns="0" rtlCol="0" anchor="t"/>
          <a:lstStyle/>
          <a:p>
            <a:pPr marL="0" indent="0" algn="l">
              <a:lnSpc>
                <a:spcPts val="4150"/>
              </a:lnSpc>
              <a:buNone/>
            </a:pPr>
            <a:r>
              <a:rPr lang="en-US" sz="3300" dirty="0">
                <a:solidFill>
                  <a:srgbClr val="1B1B27"/>
                </a:solidFill>
                <a:latin typeface="Alexandria" pitchFamily="34" charset="0"/>
                <a:ea typeface="Alexandria" pitchFamily="34" charset="-122"/>
                <a:cs typeface="Alexandria" pitchFamily="34" charset="-120"/>
              </a:rPr>
              <a:t>Built-in Audit Suite : Process, Safety &amp; Operational Audits</a:t>
            </a:r>
            <a:endParaRPr lang="en-US" sz="3300" dirty="0"/>
          </a:p>
        </p:txBody>
      </p:sp>
      <p:sp>
        <p:nvSpPr>
          <p:cNvPr id="4" name="Shape 1"/>
          <p:cNvSpPr/>
          <p:nvPr/>
        </p:nvSpPr>
        <p:spPr>
          <a:xfrm>
            <a:off x="6280190" y="2014538"/>
            <a:ext cx="680442" cy="1252180"/>
          </a:xfrm>
          <a:prstGeom prst="roundRect">
            <a:avLst>
              <a:gd name="adj" fmla="val 360022"/>
            </a:avLst>
          </a:prstGeom>
          <a:solidFill>
            <a:srgbClr val="D2DDF9"/>
          </a:solidFill>
          <a:ln w="7620">
            <a:solidFill>
              <a:srgbClr val="B8C3DF"/>
            </a:solidFill>
            <a:prstDash val="solid"/>
          </a:ln>
        </p:spPr>
        <p:txBody>
          <a:bodyPr/>
          <a:lstStyle/>
          <a:p>
            <a:endParaRPr lang="en-US"/>
          </a:p>
        </p:txBody>
      </p:sp>
      <p:pic>
        <p:nvPicPr>
          <p:cNvPr id="5"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492835" y="2513052"/>
            <a:ext cx="255151" cy="255151"/>
          </a:xfrm>
          <a:prstGeom prst="rect">
            <a:avLst/>
          </a:prstGeom>
        </p:spPr>
      </p:pic>
      <p:sp>
        <p:nvSpPr>
          <p:cNvPr id="6" name="Text 2"/>
          <p:cNvSpPr/>
          <p:nvPr/>
        </p:nvSpPr>
        <p:spPr>
          <a:xfrm>
            <a:off x="7130653" y="2184559"/>
            <a:ext cx="2519362" cy="265747"/>
          </a:xfrm>
          <a:prstGeom prst="rect">
            <a:avLst/>
          </a:prstGeom>
          <a:noFill/>
          <a:ln/>
        </p:spPr>
        <p:txBody>
          <a:bodyPr wrap="none" lIns="0" tIns="0" rIns="0" bIns="0" rtlCol="0" anchor="t"/>
          <a:lstStyle/>
          <a:p>
            <a:pPr marL="0" indent="0" algn="l">
              <a:lnSpc>
                <a:spcPts val="2050"/>
              </a:lnSpc>
              <a:buNone/>
            </a:pPr>
            <a:r>
              <a:rPr lang="en-US" sz="1650" dirty="0">
                <a:solidFill>
                  <a:srgbClr val="404155"/>
                </a:solidFill>
                <a:latin typeface="Alexandria" pitchFamily="34" charset="0"/>
                <a:ea typeface="Alexandria" pitchFamily="34" charset="-122"/>
                <a:cs typeface="Alexandria" pitchFamily="34" charset="-120"/>
              </a:rPr>
              <a:t>Configurable Templates</a:t>
            </a:r>
            <a:endParaRPr lang="en-US" sz="1650" dirty="0"/>
          </a:p>
        </p:txBody>
      </p:sp>
      <p:sp>
        <p:nvSpPr>
          <p:cNvPr id="7" name="Text 3"/>
          <p:cNvSpPr/>
          <p:nvPr/>
        </p:nvSpPr>
        <p:spPr>
          <a:xfrm>
            <a:off x="7130653" y="2552343"/>
            <a:ext cx="6705957" cy="544354"/>
          </a:xfrm>
          <a:prstGeom prst="rect">
            <a:avLst/>
          </a:prstGeom>
          <a:noFill/>
          <a:ln/>
        </p:spPr>
        <p:txBody>
          <a:bodyPr wrap="square" lIns="0" tIns="0" rIns="0" bIns="0" rtlCol="0" anchor="t"/>
          <a:lstStyle/>
          <a:p>
            <a:pPr marL="0" indent="0" algn="l">
              <a:lnSpc>
                <a:spcPts val="2100"/>
              </a:lnSpc>
              <a:buNone/>
            </a:pPr>
            <a:r>
              <a:rPr lang="en-US" sz="1300" dirty="0">
                <a:solidFill>
                  <a:srgbClr val="404155"/>
                </a:solidFill>
                <a:latin typeface="Nobile" pitchFamily="34" charset="0"/>
                <a:ea typeface="Nobile" pitchFamily="34" charset="-122"/>
                <a:cs typeface="Nobile" pitchFamily="34" charset="-120"/>
              </a:rPr>
              <a:t>Utilize flexible audit templates tailored for process efficiency, safety protocols, and regulatory compliance.</a:t>
            </a:r>
            <a:endParaRPr lang="en-US" sz="1300" dirty="0"/>
          </a:p>
        </p:txBody>
      </p:sp>
      <p:sp>
        <p:nvSpPr>
          <p:cNvPr id="8" name="Shape 4"/>
          <p:cNvSpPr/>
          <p:nvPr/>
        </p:nvSpPr>
        <p:spPr>
          <a:xfrm>
            <a:off x="6280190" y="3436739"/>
            <a:ext cx="680442" cy="1252180"/>
          </a:xfrm>
          <a:prstGeom prst="roundRect">
            <a:avLst>
              <a:gd name="adj" fmla="val 360022"/>
            </a:avLst>
          </a:prstGeom>
          <a:solidFill>
            <a:srgbClr val="D2DDF9"/>
          </a:solidFill>
          <a:ln w="7620">
            <a:solidFill>
              <a:srgbClr val="B8C3DF"/>
            </a:solidFill>
            <a:prstDash val="solid"/>
          </a:ln>
        </p:spPr>
        <p:txBody>
          <a:bodyPr/>
          <a:lstStyle/>
          <a:p>
            <a:endParaRPr lang="en-US"/>
          </a:p>
        </p:txBody>
      </p:sp>
      <p:pic>
        <p:nvPicPr>
          <p:cNvPr id="9"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492835" y="3935254"/>
            <a:ext cx="255151" cy="255151"/>
          </a:xfrm>
          <a:prstGeom prst="rect">
            <a:avLst/>
          </a:prstGeom>
        </p:spPr>
      </p:pic>
      <p:sp>
        <p:nvSpPr>
          <p:cNvPr id="10" name="Text 5"/>
          <p:cNvSpPr/>
          <p:nvPr/>
        </p:nvSpPr>
        <p:spPr>
          <a:xfrm>
            <a:off x="7130653" y="3606760"/>
            <a:ext cx="2126456" cy="265747"/>
          </a:xfrm>
          <a:prstGeom prst="rect">
            <a:avLst/>
          </a:prstGeom>
          <a:noFill/>
          <a:ln/>
        </p:spPr>
        <p:txBody>
          <a:bodyPr wrap="none" lIns="0" tIns="0" rIns="0" bIns="0" rtlCol="0" anchor="t"/>
          <a:lstStyle/>
          <a:p>
            <a:pPr marL="0" indent="0" algn="l">
              <a:lnSpc>
                <a:spcPts val="2050"/>
              </a:lnSpc>
              <a:buNone/>
            </a:pPr>
            <a:r>
              <a:rPr lang="en-US" sz="1650" dirty="0">
                <a:solidFill>
                  <a:srgbClr val="404155"/>
                </a:solidFill>
                <a:latin typeface="Alexandria" pitchFamily="34" charset="0"/>
                <a:ea typeface="Alexandria" pitchFamily="34" charset="-122"/>
                <a:cs typeface="Alexandria" pitchFamily="34" charset="-120"/>
              </a:rPr>
              <a:t>Automated Triggers</a:t>
            </a:r>
            <a:endParaRPr lang="en-US" sz="1650" dirty="0"/>
          </a:p>
        </p:txBody>
      </p:sp>
      <p:sp>
        <p:nvSpPr>
          <p:cNvPr id="11" name="Text 6"/>
          <p:cNvSpPr/>
          <p:nvPr/>
        </p:nvSpPr>
        <p:spPr>
          <a:xfrm>
            <a:off x="7130653" y="3974544"/>
            <a:ext cx="6705957" cy="544354"/>
          </a:xfrm>
          <a:prstGeom prst="rect">
            <a:avLst/>
          </a:prstGeom>
          <a:noFill/>
          <a:ln/>
        </p:spPr>
        <p:txBody>
          <a:bodyPr wrap="square" lIns="0" tIns="0" rIns="0" bIns="0" rtlCol="0" anchor="t"/>
          <a:lstStyle/>
          <a:p>
            <a:pPr marL="0" indent="0" algn="l">
              <a:lnSpc>
                <a:spcPts val="2100"/>
              </a:lnSpc>
              <a:buNone/>
            </a:pPr>
            <a:r>
              <a:rPr lang="en-US" sz="1300" dirty="0">
                <a:solidFill>
                  <a:srgbClr val="404155"/>
                </a:solidFill>
                <a:latin typeface="Nobile" pitchFamily="34" charset="0"/>
                <a:ea typeface="Nobile" pitchFamily="34" charset="-122"/>
                <a:cs typeface="Nobile" pitchFamily="34" charset="-120"/>
              </a:rPr>
              <a:t>Benefit from automated audit triggers based on predefined deviations or critical events, such as mis-picks or equipment malfunctions.</a:t>
            </a:r>
            <a:endParaRPr lang="en-US" sz="1300" dirty="0"/>
          </a:p>
        </p:txBody>
      </p:sp>
      <p:sp>
        <p:nvSpPr>
          <p:cNvPr id="12" name="Shape 7"/>
          <p:cNvSpPr/>
          <p:nvPr/>
        </p:nvSpPr>
        <p:spPr>
          <a:xfrm>
            <a:off x="6280190" y="4858941"/>
            <a:ext cx="680442" cy="1252180"/>
          </a:xfrm>
          <a:prstGeom prst="roundRect">
            <a:avLst>
              <a:gd name="adj" fmla="val 360022"/>
            </a:avLst>
          </a:prstGeom>
          <a:solidFill>
            <a:srgbClr val="D2DDF9"/>
          </a:solidFill>
          <a:ln w="7620">
            <a:solidFill>
              <a:srgbClr val="B8C3DF"/>
            </a:solidFill>
            <a:prstDash val="solid"/>
          </a:ln>
        </p:spPr>
        <p:txBody>
          <a:bodyPr/>
          <a:lstStyle/>
          <a:p>
            <a:endParaRPr lang="en-US"/>
          </a:p>
        </p:txBody>
      </p:sp>
      <p:pic>
        <p:nvPicPr>
          <p:cNvPr id="13"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492835" y="5357455"/>
            <a:ext cx="255151" cy="255151"/>
          </a:xfrm>
          <a:prstGeom prst="rect">
            <a:avLst/>
          </a:prstGeom>
        </p:spPr>
      </p:pic>
      <p:sp>
        <p:nvSpPr>
          <p:cNvPr id="14" name="Text 8"/>
          <p:cNvSpPr/>
          <p:nvPr/>
        </p:nvSpPr>
        <p:spPr>
          <a:xfrm>
            <a:off x="7130653" y="5028962"/>
            <a:ext cx="2126456" cy="265747"/>
          </a:xfrm>
          <a:prstGeom prst="rect">
            <a:avLst/>
          </a:prstGeom>
          <a:noFill/>
          <a:ln/>
        </p:spPr>
        <p:txBody>
          <a:bodyPr wrap="none" lIns="0" tIns="0" rIns="0" bIns="0" rtlCol="0" anchor="t"/>
          <a:lstStyle/>
          <a:p>
            <a:pPr marL="0" indent="0" algn="l">
              <a:lnSpc>
                <a:spcPts val="2050"/>
              </a:lnSpc>
              <a:buNone/>
            </a:pPr>
            <a:r>
              <a:rPr lang="en-US" sz="1650" dirty="0">
                <a:solidFill>
                  <a:srgbClr val="404155"/>
                </a:solidFill>
                <a:latin typeface="Alexandria" pitchFamily="34" charset="0"/>
                <a:ea typeface="Alexandria" pitchFamily="34" charset="-122"/>
                <a:cs typeface="Alexandria" pitchFamily="34" charset="-120"/>
              </a:rPr>
              <a:t>Digital Compliance</a:t>
            </a:r>
            <a:endParaRPr lang="en-US" sz="1650" dirty="0"/>
          </a:p>
        </p:txBody>
      </p:sp>
      <p:sp>
        <p:nvSpPr>
          <p:cNvPr id="15" name="Text 9"/>
          <p:cNvSpPr/>
          <p:nvPr/>
        </p:nvSpPr>
        <p:spPr>
          <a:xfrm>
            <a:off x="7130653" y="5396746"/>
            <a:ext cx="6705957" cy="544354"/>
          </a:xfrm>
          <a:prstGeom prst="rect">
            <a:avLst/>
          </a:prstGeom>
          <a:noFill/>
          <a:ln/>
        </p:spPr>
        <p:txBody>
          <a:bodyPr wrap="square" lIns="0" tIns="0" rIns="0" bIns="0" rtlCol="0" anchor="t"/>
          <a:lstStyle/>
          <a:p>
            <a:pPr marL="0" indent="0" algn="l">
              <a:lnSpc>
                <a:spcPts val="2100"/>
              </a:lnSpc>
              <a:buNone/>
            </a:pPr>
            <a:r>
              <a:rPr lang="en-US" sz="1300" dirty="0">
                <a:solidFill>
                  <a:srgbClr val="404155"/>
                </a:solidFill>
                <a:latin typeface="Nobile" pitchFamily="34" charset="0"/>
                <a:ea typeface="Nobile" pitchFamily="34" charset="-122"/>
                <a:cs typeface="Nobile" pitchFamily="34" charset="-120"/>
              </a:rPr>
              <a:t>Ensure digital checklist compliance for industry standards like OSHA, ISO, and internal Standard Operating Procedures (SOPs).</a:t>
            </a:r>
            <a:endParaRPr lang="en-US" sz="1300" dirty="0"/>
          </a:p>
        </p:txBody>
      </p:sp>
      <p:sp>
        <p:nvSpPr>
          <p:cNvPr id="16" name="Shape 10"/>
          <p:cNvSpPr/>
          <p:nvPr/>
        </p:nvSpPr>
        <p:spPr>
          <a:xfrm>
            <a:off x="6280190" y="6281142"/>
            <a:ext cx="680442" cy="1252180"/>
          </a:xfrm>
          <a:prstGeom prst="roundRect">
            <a:avLst>
              <a:gd name="adj" fmla="val 360022"/>
            </a:avLst>
          </a:prstGeom>
          <a:solidFill>
            <a:srgbClr val="D2DDF9"/>
          </a:solidFill>
          <a:ln w="7620">
            <a:solidFill>
              <a:srgbClr val="B8C3DF"/>
            </a:solidFill>
            <a:prstDash val="solid"/>
          </a:ln>
        </p:spPr>
        <p:txBody>
          <a:bodyPr/>
          <a:lstStyle/>
          <a:p>
            <a:endParaRPr lang="en-US"/>
          </a:p>
        </p:txBody>
      </p:sp>
      <p:pic>
        <p:nvPicPr>
          <p:cNvPr id="17" name="Image 4"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492835" y="6779657"/>
            <a:ext cx="255151" cy="255151"/>
          </a:xfrm>
          <a:prstGeom prst="rect">
            <a:avLst/>
          </a:prstGeom>
        </p:spPr>
      </p:pic>
      <p:sp>
        <p:nvSpPr>
          <p:cNvPr id="18" name="Text 11"/>
          <p:cNvSpPr/>
          <p:nvPr/>
        </p:nvSpPr>
        <p:spPr>
          <a:xfrm>
            <a:off x="7130653" y="6451163"/>
            <a:ext cx="2242185" cy="265747"/>
          </a:xfrm>
          <a:prstGeom prst="rect">
            <a:avLst/>
          </a:prstGeom>
          <a:noFill/>
          <a:ln/>
        </p:spPr>
        <p:txBody>
          <a:bodyPr wrap="none" lIns="0" tIns="0" rIns="0" bIns="0" rtlCol="0" anchor="t"/>
          <a:lstStyle/>
          <a:p>
            <a:pPr marL="0" indent="0" algn="l">
              <a:lnSpc>
                <a:spcPts val="2050"/>
              </a:lnSpc>
              <a:buNone/>
            </a:pPr>
            <a:r>
              <a:rPr lang="en-US" sz="1650" dirty="0">
                <a:solidFill>
                  <a:srgbClr val="404155"/>
                </a:solidFill>
                <a:latin typeface="Alexandria" pitchFamily="34" charset="0"/>
                <a:ea typeface="Alexandria" pitchFamily="34" charset="-122"/>
                <a:cs typeface="Alexandria" pitchFamily="34" charset="-120"/>
              </a:rPr>
              <a:t>Root-Cause Analytics</a:t>
            </a:r>
            <a:endParaRPr lang="en-US" sz="1650" dirty="0"/>
          </a:p>
        </p:txBody>
      </p:sp>
      <p:sp>
        <p:nvSpPr>
          <p:cNvPr id="19" name="Text 12"/>
          <p:cNvSpPr/>
          <p:nvPr/>
        </p:nvSpPr>
        <p:spPr>
          <a:xfrm>
            <a:off x="7130653" y="6818947"/>
            <a:ext cx="6705957" cy="544354"/>
          </a:xfrm>
          <a:prstGeom prst="rect">
            <a:avLst/>
          </a:prstGeom>
          <a:noFill/>
          <a:ln/>
        </p:spPr>
        <p:txBody>
          <a:bodyPr wrap="square" lIns="0" tIns="0" rIns="0" bIns="0" rtlCol="0" anchor="t"/>
          <a:lstStyle/>
          <a:p>
            <a:pPr marL="0" indent="0" algn="l">
              <a:lnSpc>
                <a:spcPts val="2100"/>
              </a:lnSpc>
              <a:buNone/>
            </a:pPr>
            <a:r>
              <a:rPr lang="en-US" sz="1300" dirty="0">
                <a:solidFill>
                  <a:srgbClr val="404155"/>
                </a:solidFill>
                <a:latin typeface="Nobile" pitchFamily="34" charset="0"/>
                <a:ea typeface="Nobile" pitchFamily="34" charset="-122"/>
                <a:cs typeface="Nobile" pitchFamily="34" charset="-120"/>
              </a:rPr>
              <a:t>Gain deeper insights with root-cause analytics directly embedded into workflow processes for continuous improvement.</a:t>
            </a:r>
            <a:endParaRPr lang="en-US" sz="1300" dirty="0"/>
          </a:p>
        </p:txBody>
      </p:sp>
      <p:sp>
        <p:nvSpPr>
          <p:cNvPr id="20" name="Rounded Rectangle 19">
            <a:extLst>
              <a:ext uri="{FF2B5EF4-FFF2-40B4-BE49-F238E27FC236}">
                <a16:creationId xmlns:a16="http://schemas.microsoft.com/office/drawing/2014/main" id="{279D308B-E56F-A679-0733-12760B05D892}"/>
              </a:ext>
            </a:extLst>
          </p:cNvPr>
          <p:cNvSpPr/>
          <p:nvPr/>
        </p:nvSpPr>
        <p:spPr>
          <a:xfrm>
            <a:off x="12858750" y="7772400"/>
            <a:ext cx="1643063" cy="457200"/>
          </a:xfrm>
          <a:prstGeom prst="roundRect">
            <a:avLst/>
          </a:prstGeom>
          <a:solidFill>
            <a:srgbClr val="F9F9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710327"/>
            <a:ext cx="13042821" cy="1346835"/>
          </a:xfrm>
          <a:prstGeom prst="rect">
            <a:avLst/>
          </a:prstGeom>
          <a:noFill/>
          <a:ln/>
        </p:spPr>
        <p:txBody>
          <a:bodyPr wrap="square" lIns="0" tIns="0" rIns="0" bIns="0" rtlCol="0" anchor="t"/>
          <a:lstStyle/>
          <a:p>
            <a:pPr marL="0" indent="0" algn="l">
              <a:lnSpc>
                <a:spcPts val="5300"/>
              </a:lnSpc>
              <a:buNone/>
            </a:pPr>
            <a:r>
              <a:rPr lang="en-US" sz="4200" dirty="0">
                <a:solidFill>
                  <a:srgbClr val="1B1B27"/>
                </a:solidFill>
                <a:latin typeface="Alexandria" pitchFamily="34" charset="0"/>
                <a:ea typeface="Alexandria" pitchFamily="34" charset="-122"/>
                <a:cs typeface="Alexandria" pitchFamily="34" charset="-120"/>
              </a:rPr>
              <a:t>Real-Time Dashboard : Error Hotspots &amp; KPI Monitoring</a:t>
            </a:r>
            <a:endParaRPr lang="en-US" sz="4200" dirty="0"/>
          </a:p>
        </p:txBody>
      </p:sp>
      <p:pic>
        <p:nvPicPr>
          <p:cNvPr id="3" name="Image 0" descr="preencoded.png"/>
          <p:cNvPicPr>
            <a:picLocks noChangeAspect="1"/>
          </p:cNvPicPr>
          <p:nvPr/>
        </p:nvPicPr>
        <p:blipFill>
          <a:blip r:embed="rId3"/>
          <a:stretch>
            <a:fillRect/>
          </a:stretch>
        </p:blipFill>
        <p:spPr>
          <a:xfrm>
            <a:off x="793790" y="2622709"/>
            <a:ext cx="4656415" cy="4654034"/>
          </a:xfrm>
          <a:prstGeom prst="rect">
            <a:avLst/>
          </a:prstGeom>
        </p:spPr>
      </p:pic>
      <p:sp>
        <p:nvSpPr>
          <p:cNvPr id="4" name="Text 1"/>
          <p:cNvSpPr/>
          <p:nvPr/>
        </p:nvSpPr>
        <p:spPr>
          <a:xfrm>
            <a:off x="6228755" y="2574131"/>
            <a:ext cx="7615357" cy="689610"/>
          </a:xfrm>
          <a:prstGeom prst="rect">
            <a:avLst/>
          </a:prstGeom>
          <a:noFill/>
          <a:ln/>
        </p:spPr>
        <p:txBody>
          <a:bodyPr wrap="square" lIns="0" tIns="0" rIns="0" bIns="0" rtlCol="0" anchor="t"/>
          <a:lstStyle/>
          <a:p>
            <a:pPr marL="0" indent="0" algn="l">
              <a:lnSpc>
                <a:spcPts val="2700"/>
              </a:lnSpc>
              <a:buNone/>
            </a:pPr>
            <a:r>
              <a:rPr lang="en-US" sz="1650" dirty="0">
                <a:solidFill>
                  <a:srgbClr val="404155"/>
                </a:solidFill>
                <a:latin typeface="Nobile" pitchFamily="34" charset="0"/>
                <a:ea typeface="Nobile" pitchFamily="34" charset="-122"/>
                <a:cs typeface="Nobile" pitchFamily="34" charset="-120"/>
              </a:rPr>
              <a:t>Körber WMS provides intuitive visual dashboards that offer a clear overview of your warehouse operations, enabling proactive management.</a:t>
            </a:r>
            <a:endParaRPr lang="en-US" sz="1650" dirty="0"/>
          </a:p>
        </p:txBody>
      </p:sp>
      <p:sp>
        <p:nvSpPr>
          <p:cNvPr id="5" name="Text 2"/>
          <p:cNvSpPr/>
          <p:nvPr/>
        </p:nvSpPr>
        <p:spPr>
          <a:xfrm>
            <a:off x="6228755" y="3457575"/>
            <a:ext cx="7615357" cy="689610"/>
          </a:xfrm>
          <a:prstGeom prst="rect">
            <a:avLst/>
          </a:prstGeom>
          <a:noFill/>
          <a:ln/>
        </p:spPr>
        <p:txBody>
          <a:bodyPr wrap="square" lIns="0" tIns="0" rIns="0" bIns="0" rtlCol="0" anchor="t"/>
          <a:lstStyle/>
          <a:p>
            <a:pPr marL="342900" indent="-342900" algn="l">
              <a:lnSpc>
                <a:spcPts val="2700"/>
              </a:lnSpc>
              <a:buSzPct val="100000"/>
              <a:buChar char="•"/>
            </a:pPr>
            <a:r>
              <a:rPr lang="en-US" sz="1650" b="1" dirty="0">
                <a:solidFill>
                  <a:srgbClr val="404155"/>
                </a:solidFill>
                <a:latin typeface="Nobile" pitchFamily="34" charset="0"/>
                <a:ea typeface="Nobile" pitchFamily="34" charset="-122"/>
                <a:cs typeface="Nobile" pitchFamily="34" charset="-120"/>
              </a:rPr>
              <a:t>Error Hotspot Identification:</a:t>
            </a:r>
            <a:r>
              <a:rPr lang="en-US" sz="1650" dirty="0">
                <a:solidFill>
                  <a:srgbClr val="404155"/>
                </a:solidFill>
                <a:latin typeface="Nobile" pitchFamily="34" charset="0"/>
                <a:ea typeface="Nobile" pitchFamily="34" charset="-122"/>
                <a:cs typeface="Nobile" pitchFamily="34" charset="-120"/>
              </a:rPr>
              <a:t> Instantly pinpoint error hotspots across various zones, shifts, or Stock Keeping Units (SKUs).</a:t>
            </a:r>
            <a:endParaRPr lang="en-US" sz="1650" dirty="0"/>
          </a:p>
        </p:txBody>
      </p:sp>
      <p:sp>
        <p:nvSpPr>
          <p:cNvPr id="6" name="Text 3"/>
          <p:cNvSpPr/>
          <p:nvPr/>
        </p:nvSpPr>
        <p:spPr>
          <a:xfrm>
            <a:off x="6228755" y="4222552"/>
            <a:ext cx="7615357" cy="1034415"/>
          </a:xfrm>
          <a:prstGeom prst="rect">
            <a:avLst/>
          </a:prstGeom>
          <a:noFill/>
          <a:ln/>
        </p:spPr>
        <p:txBody>
          <a:bodyPr wrap="square" lIns="0" tIns="0" rIns="0" bIns="0" rtlCol="0" anchor="t"/>
          <a:lstStyle/>
          <a:p>
            <a:pPr marL="342900" indent="-342900" algn="l">
              <a:lnSpc>
                <a:spcPts val="2700"/>
              </a:lnSpc>
              <a:buSzPct val="100000"/>
              <a:buChar char="•"/>
            </a:pPr>
            <a:r>
              <a:rPr lang="en-US" sz="1650" b="1" dirty="0">
                <a:solidFill>
                  <a:srgbClr val="404155"/>
                </a:solidFill>
                <a:latin typeface="Nobile" pitchFamily="34" charset="0"/>
                <a:ea typeface="Nobile" pitchFamily="34" charset="-122"/>
                <a:cs typeface="Nobile" pitchFamily="34" charset="-120"/>
              </a:rPr>
              <a:t>Key Performance Indicator Tracking:</a:t>
            </a:r>
            <a:r>
              <a:rPr lang="en-US" sz="1650" dirty="0">
                <a:solidFill>
                  <a:srgbClr val="404155"/>
                </a:solidFill>
                <a:latin typeface="Nobile" pitchFamily="34" charset="0"/>
                <a:ea typeface="Nobile" pitchFamily="34" charset="-122"/>
                <a:cs typeface="Nobile" pitchFamily="34" charset="-120"/>
              </a:rPr>
              <a:t> Monitor critical KPIs such as accuracy rates, cycle count variances, pick errors, and audit completion status.</a:t>
            </a:r>
            <a:endParaRPr lang="en-US" sz="1650" dirty="0"/>
          </a:p>
        </p:txBody>
      </p:sp>
      <p:sp>
        <p:nvSpPr>
          <p:cNvPr id="7" name="Text 4"/>
          <p:cNvSpPr/>
          <p:nvPr/>
        </p:nvSpPr>
        <p:spPr>
          <a:xfrm>
            <a:off x="6228755" y="5332333"/>
            <a:ext cx="7615357" cy="689610"/>
          </a:xfrm>
          <a:prstGeom prst="rect">
            <a:avLst/>
          </a:prstGeom>
          <a:noFill/>
          <a:ln/>
        </p:spPr>
        <p:txBody>
          <a:bodyPr wrap="square" lIns="0" tIns="0" rIns="0" bIns="0" rtlCol="0" anchor="t"/>
          <a:lstStyle/>
          <a:p>
            <a:pPr marL="342900" indent="-342900" algn="l">
              <a:lnSpc>
                <a:spcPts val="2700"/>
              </a:lnSpc>
              <a:buSzPct val="100000"/>
              <a:buChar char="•"/>
            </a:pPr>
            <a:r>
              <a:rPr lang="en-US" sz="1650" b="1" dirty="0">
                <a:solidFill>
                  <a:srgbClr val="404155"/>
                </a:solidFill>
                <a:latin typeface="Nobile" pitchFamily="34" charset="0"/>
                <a:ea typeface="Nobile" pitchFamily="34" charset="-122"/>
                <a:cs typeface="Nobile" pitchFamily="34" charset="-120"/>
              </a:rPr>
              <a:t>Live Exception Monitoring:</a:t>
            </a:r>
            <a:r>
              <a:rPr lang="en-US" sz="1650" dirty="0">
                <a:solidFill>
                  <a:srgbClr val="404155"/>
                </a:solidFill>
                <a:latin typeface="Nobile" pitchFamily="34" charset="0"/>
                <a:ea typeface="Nobile" pitchFamily="34" charset="-122"/>
                <a:cs typeface="Nobile" pitchFamily="34" charset="-120"/>
              </a:rPr>
              <a:t> Improve decision-making with live exception monitoring, allowing for immediate corrective actions.</a:t>
            </a:r>
            <a:endParaRPr lang="en-US" sz="1650" dirty="0"/>
          </a:p>
        </p:txBody>
      </p:sp>
      <p:sp>
        <p:nvSpPr>
          <p:cNvPr id="8" name="Text 5"/>
          <p:cNvSpPr/>
          <p:nvPr/>
        </p:nvSpPr>
        <p:spPr>
          <a:xfrm>
            <a:off x="6228755" y="6097310"/>
            <a:ext cx="7615357" cy="1034415"/>
          </a:xfrm>
          <a:prstGeom prst="rect">
            <a:avLst/>
          </a:prstGeom>
          <a:noFill/>
          <a:ln/>
        </p:spPr>
        <p:txBody>
          <a:bodyPr wrap="square" lIns="0" tIns="0" rIns="0" bIns="0" rtlCol="0" anchor="t"/>
          <a:lstStyle/>
          <a:p>
            <a:pPr marL="342900" indent="-342900" algn="l">
              <a:lnSpc>
                <a:spcPts val="2700"/>
              </a:lnSpc>
              <a:buSzPct val="100000"/>
              <a:buChar char="•"/>
            </a:pPr>
            <a:r>
              <a:rPr lang="en-US" sz="1650" b="1" dirty="0">
                <a:solidFill>
                  <a:srgbClr val="404155"/>
                </a:solidFill>
                <a:latin typeface="Nobile" pitchFamily="34" charset="0"/>
                <a:ea typeface="Nobile" pitchFamily="34" charset="-122"/>
                <a:cs typeface="Nobile" pitchFamily="34" charset="-120"/>
              </a:rPr>
              <a:t>Mobile Accessibility:</a:t>
            </a:r>
            <a:r>
              <a:rPr lang="en-US" sz="1650" dirty="0">
                <a:solidFill>
                  <a:srgbClr val="404155"/>
                </a:solidFill>
                <a:latin typeface="Nobile" pitchFamily="34" charset="0"/>
                <a:ea typeface="Nobile" pitchFamily="34" charset="-122"/>
                <a:cs typeface="Nobile" pitchFamily="34" charset="-120"/>
              </a:rPr>
              <a:t> Access dashboards on the go with mobile-enabled features, empowering supervisors with real-time insights from anywhere.</a:t>
            </a:r>
            <a:endParaRPr lang="en-US" sz="1650" dirty="0"/>
          </a:p>
        </p:txBody>
      </p:sp>
      <p:sp>
        <p:nvSpPr>
          <p:cNvPr id="9" name="Rounded Rectangle 8">
            <a:extLst>
              <a:ext uri="{FF2B5EF4-FFF2-40B4-BE49-F238E27FC236}">
                <a16:creationId xmlns:a16="http://schemas.microsoft.com/office/drawing/2014/main" id="{6F2E6671-3DC2-D2F9-D3DA-DE821E1E757D}"/>
              </a:ext>
            </a:extLst>
          </p:cNvPr>
          <p:cNvSpPr/>
          <p:nvPr/>
        </p:nvSpPr>
        <p:spPr>
          <a:xfrm>
            <a:off x="12858750" y="7772400"/>
            <a:ext cx="1643063" cy="457200"/>
          </a:xfrm>
          <a:prstGeom prst="roundRect">
            <a:avLst/>
          </a:prstGeom>
          <a:solidFill>
            <a:srgbClr val="F9F9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34747"/>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1B1B27"/>
                </a:solidFill>
                <a:latin typeface="Alexandria" pitchFamily="34" charset="0"/>
                <a:ea typeface="Alexandria" pitchFamily="34" charset="-122"/>
                <a:cs typeface="Alexandria" pitchFamily="34" charset="-120"/>
              </a:rPr>
              <a:t>Business Impact</a:t>
            </a:r>
            <a:endParaRPr lang="en-US" sz="4450" dirty="0"/>
          </a:p>
        </p:txBody>
      </p:sp>
      <p:sp>
        <p:nvSpPr>
          <p:cNvPr id="4" name="Text 1"/>
          <p:cNvSpPr/>
          <p:nvPr/>
        </p:nvSpPr>
        <p:spPr>
          <a:xfrm>
            <a:off x="793790" y="1997035"/>
            <a:ext cx="2329815" cy="748427"/>
          </a:xfrm>
          <a:prstGeom prst="rect">
            <a:avLst/>
          </a:prstGeom>
          <a:noFill/>
          <a:ln/>
        </p:spPr>
        <p:txBody>
          <a:bodyPr wrap="none" lIns="0" tIns="0" rIns="0" bIns="0" rtlCol="0" anchor="t"/>
          <a:lstStyle/>
          <a:p>
            <a:pPr marL="0" indent="0" algn="ctr">
              <a:lnSpc>
                <a:spcPts val="5850"/>
              </a:lnSpc>
              <a:buNone/>
            </a:pPr>
            <a:r>
              <a:rPr lang="en-US" sz="5850" dirty="0">
                <a:solidFill>
                  <a:srgbClr val="404155"/>
                </a:solidFill>
                <a:latin typeface="Alexandria" pitchFamily="34" charset="0"/>
                <a:ea typeface="Alexandria" pitchFamily="34" charset="-122"/>
                <a:cs typeface="Alexandria" pitchFamily="34" charset="-120"/>
              </a:rPr>
              <a:t>40%</a:t>
            </a:r>
            <a:endParaRPr lang="en-US" sz="5850" dirty="0"/>
          </a:p>
        </p:txBody>
      </p:sp>
      <p:sp>
        <p:nvSpPr>
          <p:cNvPr id="5" name="Text 2"/>
          <p:cNvSpPr/>
          <p:nvPr/>
        </p:nvSpPr>
        <p:spPr>
          <a:xfrm>
            <a:off x="793790" y="3028831"/>
            <a:ext cx="2329815" cy="708660"/>
          </a:xfrm>
          <a:prstGeom prst="rect">
            <a:avLst/>
          </a:prstGeom>
          <a:noFill/>
          <a:ln/>
        </p:spPr>
        <p:txBody>
          <a:bodyPr wrap="square" lIns="0" tIns="0" rIns="0" bIns="0" rtlCol="0" anchor="t"/>
          <a:lstStyle/>
          <a:p>
            <a:pPr marL="0" indent="0" algn="ctr">
              <a:lnSpc>
                <a:spcPts val="2750"/>
              </a:lnSpc>
              <a:buNone/>
            </a:pPr>
            <a:r>
              <a:rPr lang="en-US" sz="2200" dirty="0">
                <a:solidFill>
                  <a:srgbClr val="404155"/>
                </a:solidFill>
                <a:latin typeface="Alexandria" pitchFamily="34" charset="0"/>
                <a:ea typeface="Alexandria" pitchFamily="34" charset="-122"/>
                <a:cs typeface="Alexandria" pitchFamily="34" charset="-120"/>
              </a:rPr>
              <a:t>Accuracy Increase</a:t>
            </a:r>
            <a:endParaRPr lang="en-US" sz="2200" dirty="0"/>
          </a:p>
        </p:txBody>
      </p:sp>
      <p:sp>
        <p:nvSpPr>
          <p:cNvPr id="6" name="Text 3"/>
          <p:cNvSpPr/>
          <p:nvPr/>
        </p:nvSpPr>
        <p:spPr>
          <a:xfrm>
            <a:off x="793790" y="3873579"/>
            <a:ext cx="2329815" cy="2177415"/>
          </a:xfrm>
          <a:prstGeom prst="rect">
            <a:avLst/>
          </a:prstGeom>
          <a:noFill/>
          <a:ln/>
        </p:spPr>
        <p:txBody>
          <a:bodyPr wrap="square" lIns="0" tIns="0" rIns="0" bIns="0" rtlCol="0" anchor="t"/>
          <a:lstStyle/>
          <a:p>
            <a:pPr marL="0" indent="0" algn="ctr">
              <a:lnSpc>
                <a:spcPts val="2850"/>
              </a:lnSpc>
              <a:buNone/>
            </a:pPr>
            <a:r>
              <a:rPr lang="en-US" sz="1750" dirty="0">
                <a:solidFill>
                  <a:srgbClr val="404155"/>
                </a:solidFill>
                <a:latin typeface="Nobile" pitchFamily="34" charset="0"/>
                <a:ea typeface="Nobile" pitchFamily="34" charset="-122"/>
                <a:cs typeface="Nobile" pitchFamily="34" charset="-120"/>
              </a:rPr>
              <a:t>Automated validation significantly boosts inventory accuracy and eliminates manual audit efforts.</a:t>
            </a:r>
            <a:endParaRPr lang="en-US" sz="1750" dirty="0"/>
          </a:p>
        </p:txBody>
      </p:sp>
      <p:sp>
        <p:nvSpPr>
          <p:cNvPr id="7" name="Text 4"/>
          <p:cNvSpPr/>
          <p:nvPr/>
        </p:nvSpPr>
        <p:spPr>
          <a:xfrm>
            <a:off x="3407093" y="1997035"/>
            <a:ext cx="2329815" cy="748427"/>
          </a:xfrm>
          <a:prstGeom prst="rect">
            <a:avLst/>
          </a:prstGeom>
          <a:noFill/>
          <a:ln/>
        </p:spPr>
        <p:txBody>
          <a:bodyPr wrap="none" lIns="0" tIns="0" rIns="0" bIns="0" rtlCol="0" anchor="t"/>
          <a:lstStyle/>
          <a:p>
            <a:pPr marL="0" indent="0" algn="ctr">
              <a:lnSpc>
                <a:spcPts val="5850"/>
              </a:lnSpc>
              <a:buNone/>
            </a:pPr>
            <a:r>
              <a:rPr lang="en-US" sz="5850" dirty="0">
                <a:solidFill>
                  <a:srgbClr val="404155"/>
                </a:solidFill>
                <a:latin typeface="Alexandria" pitchFamily="34" charset="0"/>
                <a:ea typeface="Alexandria" pitchFamily="34" charset="-122"/>
                <a:cs typeface="Alexandria" pitchFamily="34" charset="-120"/>
              </a:rPr>
              <a:t>20%</a:t>
            </a:r>
            <a:endParaRPr lang="en-US" sz="5850" dirty="0"/>
          </a:p>
        </p:txBody>
      </p:sp>
      <p:sp>
        <p:nvSpPr>
          <p:cNvPr id="8" name="Text 5"/>
          <p:cNvSpPr/>
          <p:nvPr/>
        </p:nvSpPr>
        <p:spPr>
          <a:xfrm>
            <a:off x="3407093" y="3028831"/>
            <a:ext cx="2329815" cy="708660"/>
          </a:xfrm>
          <a:prstGeom prst="rect">
            <a:avLst/>
          </a:prstGeom>
          <a:noFill/>
          <a:ln/>
        </p:spPr>
        <p:txBody>
          <a:bodyPr wrap="square" lIns="0" tIns="0" rIns="0" bIns="0" rtlCol="0" anchor="t"/>
          <a:lstStyle/>
          <a:p>
            <a:pPr marL="0" indent="0" algn="ctr">
              <a:lnSpc>
                <a:spcPts val="2750"/>
              </a:lnSpc>
              <a:buNone/>
            </a:pPr>
            <a:r>
              <a:rPr lang="en-US" sz="2200" dirty="0">
                <a:solidFill>
                  <a:srgbClr val="404155"/>
                </a:solidFill>
                <a:latin typeface="Alexandria" pitchFamily="34" charset="0"/>
                <a:ea typeface="Alexandria" pitchFamily="34" charset="-122"/>
                <a:cs typeface="Alexandria" pitchFamily="34" charset="-120"/>
              </a:rPr>
              <a:t>Labor Reduction</a:t>
            </a:r>
            <a:endParaRPr lang="en-US" sz="2200" dirty="0"/>
          </a:p>
        </p:txBody>
      </p:sp>
      <p:sp>
        <p:nvSpPr>
          <p:cNvPr id="9" name="Text 6"/>
          <p:cNvSpPr/>
          <p:nvPr/>
        </p:nvSpPr>
        <p:spPr>
          <a:xfrm>
            <a:off x="3407093" y="3873579"/>
            <a:ext cx="2329815" cy="1814513"/>
          </a:xfrm>
          <a:prstGeom prst="rect">
            <a:avLst/>
          </a:prstGeom>
          <a:noFill/>
          <a:ln/>
        </p:spPr>
        <p:txBody>
          <a:bodyPr wrap="square" lIns="0" tIns="0" rIns="0" bIns="0" rtlCol="0" anchor="t"/>
          <a:lstStyle/>
          <a:p>
            <a:pPr marL="0" indent="0" algn="ctr">
              <a:lnSpc>
                <a:spcPts val="2850"/>
              </a:lnSpc>
              <a:buNone/>
            </a:pPr>
            <a:r>
              <a:rPr lang="en-US" sz="1750" dirty="0">
                <a:solidFill>
                  <a:srgbClr val="404155"/>
                </a:solidFill>
                <a:latin typeface="Nobile" pitchFamily="34" charset="0"/>
                <a:ea typeface="Nobile" pitchFamily="34" charset="-122"/>
                <a:cs typeface="Nobile" pitchFamily="34" charset="-120"/>
              </a:rPr>
              <a:t>Workflow automation reduces labor dependency, optimizing workforce utilization and costs.</a:t>
            </a:r>
            <a:endParaRPr lang="en-US" sz="1750" dirty="0"/>
          </a:p>
        </p:txBody>
      </p:sp>
      <p:sp>
        <p:nvSpPr>
          <p:cNvPr id="10" name="Text 7"/>
          <p:cNvSpPr/>
          <p:nvPr/>
        </p:nvSpPr>
        <p:spPr>
          <a:xfrm>
            <a:off x="6020395" y="1997035"/>
            <a:ext cx="2329815" cy="748427"/>
          </a:xfrm>
          <a:prstGeom prst="rect">
            <a:avLst/>
          </a:prstGeom>
          <a:noFill/>
          <a:ln/>
        </p:spPr>
        <p:txBody>
          <a:bodyPr wrap="none" lIns="0" tIns="0" rIns="0" bIns="0" rtlCol="0" anchor="t"/>
          <a:lstStyle/>
          <a:p>
            <a:pPr marL="0" indent="0" algn="ctr">
              <a:lnSpc>
                <a:spcPts val="5850"/>
              </a:lnSpc>
              <a:buNone/>
            </a:pPr>
            <a:r>
              <a:rPr lang="en-US" sz="5850" dirty="0">
                <a:solidFill>
                  <a:srgbClr val="404155"/>
                </a:solidFill>
                <a:latin typeface="Alexandria" pitchFamily="34" charset="0"/>
                <a:ea typeface="Alexandria" pitchFamily="34" charset="-122"/>
                <a:cs typeface="Alexandria" pitchFamily="34" charset="-120"/>
              </a:rPr>
              <a:t>35%</a:t>
            </a:r>
            <a:endParaRPr lang="en-US" sz="5850" dirty="0"/>
          </a:p>
        </p:txBody>
      </p:sp>
      <p:sp>
        <p:nvSpPr>
          <p:cNvPr id="11" name="Text 8"/>
          <p:cNvSpPr/>
          <p:nvPr/>
        </p:nvSpPr>
        <p:spPr>
          <a:xfrm>
            <a:off x="6020395" y="3028831"/>
            <a:ext cx="2329815" cy="708660"/>
          </a:xfrm>
          <a:prstGeom prst="rect">
            <a:avLst/>
          </a:prstGeom>
          <a:noFill/>
          <a:ln/>
        </p:spPr>
        <p:txBody>
          <a:bodyPr wrap="square" lIns="0" tIns="0" rIns="0" bIns="0" rtlCol="0" anchor="t"/>
          <a:lstStyle/>
          <a:p>
            <a:pPr marL="0" indent="0" algn="ctr">
              <a:lnSpc>
                <a:spcPts val="2750"/>
              </a:lnSpc>
              <a:buNone/>
            </a:pPr>
            <a:r>
              <a:rPr lang="en-US" sz="2200" dirty="0">
                <a:solidFill>
                  <a:srgbClr val="404155"/>
                </a:solidFill>
                <a:latin typeface="Alexandria" pitchFamily="34" charset="0"/>
                <a:ea typeface="Alexandria" pitchFamily="34" charset="-122"/>
                <a:cs typeface="Alexandria" pitchFamily="34" charset="-120"/>
              </a:rPr>
              <a:t>Disruptions Decrease</a:t>
            </a:r>
            <a:endParaRPr lang="en-US" sz="2200" dirty="0"/>
          </a:p>
        </p:txBody>
      </p:sp>
      <p:sp>
        <p:nvSpPr>
          <p:cNvPr id="12" name="Text 9"/>
          <p:cNvSpPr/>
          <p:nvPr/>
        </p:nvSpPr>
        <p:spPr>
          <a:xfrm>
            <a:off x="6020395" y="3873579"/>
            <a:ext cx="2329815" cy="2540318"/>
          </a:xfrm>
          <a:prstGeom prst="rect">
            <a:avLst/>
          </a:prstGeom>
          <a:noFill/>
          <a:ln/>
        </p:spPr>
        <p:txBody>
          <a:bodyPr wrap="square" lIns="0" tIns="0" rIns="0" bIns="0" rtlCol="0" anchor="t"/>
          <a:lstStyle/>
          <a:p>
            <a:pPr marL="0" indent="0" algn="ctr">
              <a:lnSpc>
                <a:spcPts val="2850"/>
              </a:lnSpc>
              <a:buNone/>
            </a:pPr>
            <a:r>
              <a:rPr lang="en-US" sz="1750" dirty="0">
                <a:solidFill>
                  <a:srgbClr val="404155"/>
                </a:solidFill>
                <a:latin typeface="Nobile" pitchFamily="34" charset="0"/>
                <a:ea typeface="Nobile" pitchFamily="34" charset="-122"/>
                <a:cs typeface="Nobile" pitchFamily="34" charset="-120"/>
              </a:rPr>
              <a:t>Proactive error detection and compliance management cut down operational disruptions and violations.</a:t>
            </a:r>
            <a:endParaRPr lang="en-US" sz="1750" dirty="0"/>
          </a:p>
        </p:txBody>
      </p:sp>
      <p:sp>
        <p:nvSpPr>
          <p:cNvPr id="13" name="Text 10"/>
          <p:cNvSpPr/>
          <p:nvPr/>
        </p:nvSpPr>
        <p:spPr>
          <a:xfrm>
            <a:off x="793790" y="666904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These improvements collectively lead to better OTIF (On-Time In-Full) performance and heightened customer satisfaction.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24138"/>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1B1B27"/>
                </a:solidFill>
                <a:latin typeface="Alexandria" pitchFamily="34" charset="0"/>
                <a:ea typeface="Alexandria" pitchFamily="34" charset="-122"/>
                <a:cs typeface="Alexandria" pitchFamily="34" charset="-120"/>
              </a:rPr>
              <a:t>Use Case : How a 3PL Improved OTIF Using Körber</a:t>
            </a:r>
            <a:endParaRPr lang="en-US" sz="4450" dirty="0"/>
          </a:p>
        </p:txBody>
      </p:sp>
      <p:sp>
        <p:nvSpPr>
          <p:cNvPr id="3" name="Text 1"/>
          <p:cNvSpPr/>
          <p:nvPr/>
        </p:nvSpPr>
        <p:spPr>
          <a:xfrm>
            <a:off x="793790" y="2595324"/>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A prominent Third-Party Logistics (3PL) provider faced significant challenges with inconsistent picking quality and consequently, low On-Time In-Full (OTIF) delivery rates.</a:t>
            </a:r>
            <a:endParaRPr lang="en-US" sz="1750" dirty="0"/>
          </a:p>
        </p:txBody>
      </p:sp>
      <p:sp>
        <p:nvSpPr>
          <p:cNvPr id="4" name="Text 2"/>
          <p:cNvSpPr/>
          <p:nvPr/>
        </p:nvSpPr>
        <p:spPr>
          <a:xfrm>
            <a:off x="793790" y="3661291"/>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1B1B27"/>
                </a:solidFill>
                <a:latin typeface="Alexandria" pitchFamily="34" charset="0"/>
                <a:ea typeface="Alexandria" pitchFamily="34" charset="-122"/>
                <a:cs typeface="Alexandria" pitchFamily="34" charset="-120"/>
              </a:rPr>
              <a:t>The Solution</a:t>
            </a:r>
            <a:endParaRPr lang="en-US" sz="2650" dirty="0"/>
          </a:p>
        </p:txBody>
      </p:sp>
      <p:sp>
        <p:nvSpPr>
          <p:cNvPr id="5" name="Text 3"/>
          <p:cNvSpPr/>
          <p:nvPr/>
        </p:nvSpPr>
        <p:spPr>
          <a:xfrm>
            <a:off x="793790" y="4426744"/>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By implementing Körber's advanced audit suite, the 3PL gained the ability to perform real-time mis-pick validation, revolutionizing their quality control.</a:t>
            </a:r>
            <a:endParaRPr lang="en-US" sz="1750" dirty="0"/>
          </a:p>
        </p:txBody>
      </p:sp>
      <p:sp>
        <p:nvSpPr>
          <p:cNvPr id="6" name="Text 4"/>
          <p:cNvSpPr/>
          <p:nvPr/>
        </p:nvSpPr>
        <p:spPr>
          <a:xfrm>
            <a:off x="793790" y="5492710"/>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1B1B27"/>
                </a:solidFill>
                <a:latin typeface="Alexandria" pitchFamily="34" charset="0"/>
                <a:ea typeface="Alexandria" pitchFamily="34" charset="-122"/>
                <a:cs typeface="Alexandria" pitchFamily="34" charset="-120"/>
              </a:rPr>
              <a:t>The Impact</a:t>
            </a:r>
            <a:endParaRPr lang="en-US" sz="2650" dirty="0"/>
          </a:p>
        </p:txBody>
      </p:sp>
      <p:sp>
        <p:nvSpPr>
          <p:cNvPr id="7" name="Text 5"/>
          <p:cNvSpPr/>
          <p:nvPr/>
        </p:nvSpPr>
        <p:spPr>
          <a:xfrm>
            <a:off x="793790" y="625816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Enhanced visibility led to proactive corrections, reducing errors before they impacted delivery.</a:t>
            </a:r>
            <a:endParaRPr lang="en-US" sz="1750" dirty="0"/>
          </a:p>
        </p:txBody>
      </p:sp>
      <p:sp>
        <p:nvSpPr>
          <p:cNvPr id="8" name="Text 6"/>
          <p:cNvSpPr/>
          <p:nvPr/>
        </p:nvSpPr>
        <p:spPr>
          <a:xfrm>
            <a:off x="793790" y="670036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OTIF performance dramatically improved by </a:t>
            </a:r>
            <a:r>
              <a:rPr lang="en-US" sz="1750" dirty="0">
                <a:solidFill>
                  <a:srgbClr val="424242"/>
                </a:solidFill>
                <a:latin typeface="Nobile" pitchFamily="34" charset="0"/>
                <a:ea typeface="Nobile" pitchFamily="34" charset="-122"/>
                <a:cs typeface="Nobile" pitchFamily="34" charset="-120"/>
              </a:rPr>
              <a:t>18% within just three months</a:t>
            </a:r>
            <a:r>
              <a:rPr lang="en-US" sz="1750" dirty="0">
                <a:solidFill>
                  <a:srgbClr val="404155"/>
                </a:solidFill>
                <a:latin typeface="Nobile" pitchFamily="34" charset="0"/>
                <a:ea typeface="Nobile" pitchFamily="34" charset="-122"/>
                <a:cs typeface="Nobile" pitchFamily="34" charset="-120"/>
              </a:rPr>
              <a:t>.</a:t>
            </a:r>
            <a:endParaRPr lang="en-US" sz="1750" dirty="0"/>
          </a:p>
        </p:txBody>
      </p:sp>
      <p:sp>
        <p:nvSpPr>
          <p:cNvPr id="9" name="Text 7"/>
          <p:cNvSpPr/>
          <p:nvPr/>
        </p:nvSpPr>
        <p:spPr>
          <a:xfrm>
            <a:off x="793790" y="714255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Automated error detection capabilities significantly reduced labor hours, optimizing operational costs.</a:t>
            </a:r>
            <a:endParaRPr lang="en-US" sz="1750" dirty="0"/>
          </a:p>
        </p:txBody>
      </p:sp>
      <p:sp>
        <p:nvSpPr>
          <p:cNvPr id="10" name="Rounded Rectangle 9">
            <a:extLst>
              <a:ext uri="{FF2B5EF4-FFF2-40B4-BE49-F238E27FC236}">
                <a16:creationId xmlns:a16="http://schemas.microsoft.com/office/drawing/2014/main" id="{F1F2F201-E96B-87C5-CFB1-64FB61CDA2AA}"/>
              </a:ext>
            </a:extLst>
          </p:cNvPr>
          <p:cNvSpPr/>
          <p:nvPr/>
        </p:nvSpPr>
        <p:spPr>
          <a:xfrm>
            <a:off x="12858750" y="7772400"/>
            <a:ext cx="1643063" cy="457200"/>
          </a:xfrm>
          <a:prstGeom prst="roundRect">
            <a:avLst/>
          </a:prstGeom>
          <a:solidFill>
            <a:srgbClr val="F9F9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32592"/>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1B1B27"/>
                </a:solidFill>
                <a:latin typeface="Alexandria" pitchFamily="34" charset="0"/>
                <a:ea typeface="Alexandria" pitchFamily="34" charset="-122"/>
                <a:cs typeface="Alexandria" pitchFamily="34" charset="-120"/>
              </a:rPr>
              <a:t>How Körber Beats Other WMS Audit Solutions</a:t>
            </a:r>
            <a:endParaRPr lang="en-US" sz="3550" dirty="0"/>
          </a:p>
        </p:txBody>
      </p:sp>
      <p:sp>
        <p:nvSpPr>
          <p:cNvPr id="4" name="Shape 1"/>
          <p:cNvSpPr/>
          <p:nvPr/>
        </p:nvSpPr>
        <p:spPr>
          <a:xfrm>
            <a:off x="6280190" y="2138720"/>
            <a:ext cx="7556421" cy="5358289"/>
          </a:xfrm>
          <a:prstGeom prst="roundRect">
            <a:avLst>
              <a:gd name="adj" fmla="val 1422"/>
            </a:avLst>
          </a:prstGeom>
          <a:solidFill>
            <a:srgbClr val="D2DDF9"/>
          </a:solidFill>
          <a:ln w="7620">
            <a:solidFill>
              <a:srgbClr val="B8C3DF"/>
            </a:solidFill>
            <a:prstDash val="solid"/>
          </a:ln>
        </p:spPr>
        <p:txBody>
          <a:bodyPr/>
          <a:lstStyle/>
          <a:p>
            <a:endParaRPr lang="en-US"/>
          </a:p>
        </p:txBody>
      </p:sp>
      <p:sp>
        <p:nvSpPr>
          <p:cNvPr id="5" name="Shape 2"/>
          <p:cNvSpPr/>
          <p:nvPr/>
        </p:nvSpPr>
        <p:spPr>
          <a:xfrm>
            <a:off x="6287810" y="2146340"/>
            <a:ext cx="7541181" cy="1335762"/>
          </a:xfrm>
          <a:prstGeom prst="roundRect">
            <a:avLst>
              <a:gd name="adj" fmla="val 5706"/>
            </a:avLst>
          </a:prstGeom>
          <a:solidFill>
            <a:srgbClr val="424242"/>
          </a:solidFill>
          <a:ln/>
        </p:spPr>
        <p:txBody>
          <a:bodyPr/>
          <a:lstStyle/>
          <a:p>
            <a:endParaRPr lang="en-US"/>
          </a:p>
        </p:txBody>
      </p:sp>
      <p:sp>
        <p:nvSpPr>
          <p:cNvPr id="6" name="Text 3"/>
          <p:cNvSpPr/>
          <p:nvPr/>
        </p:nvSpPr>
        <p:spPr>
          <a:xfrm>
            <a:off x="6469261" y="2327791"/>
            <a:ext cx="3280529" cy="283488"/>
          </a:xfrm>
          <a:prstGeom prst="rect">
            <a:avLst/>
          </a:prstGeom>
          <a:noFill/>
          <a:ln/>
        </p:spPr>
        <p:txBody>
          <a:bodyPr wrap="none" lIns="0" tIns="0" rIns="0" bIns="0" rtlCol="0" anchor="t"/>
          <a:lstStyle/>
          <a:p>
            <a:pPr marL="0" indent="0" algn="l">
              <a:lnSpc>
                <a:spcPts val="2200"/>
              </a:lnSpc>
              <a:buNone/>
            </a:pPr>
            <a:r>
              <a:rPr lang="en-US" sz="1750" dirty="0">
                <a:solidFill>
                  <a:srgbClr val="FFFFFF"/>
                </a:solidFill>
                <a:latin typeface="Alexandria" pitchFamily="34" charset="0"/>
                <a:ea typeface="Alexandria" pitchFamily="34" charset="-122"/>
                <a:cs typeface="Alexandria" pitchFamily="34" charset="-120"/>
              </a:rPr>
              <a:t>Deeply Integrated Workflows</a:t>
            </a:r>
            <a:endParaRPr lang="en-US" sz="1750" dirty="0"/>
          </a:p>
        </p:txBody>
      </p:sp>
      <p:sp>
        <p:nvSpPr>
          <p:cNvPr id="7" name="Text 4"/>
          <p:cNvSpPr/>
          <p:nvPr/>
        </p:nvSpPr>
        <p:spPr>
          <a:xfrm>
            <a:off x="6469261" y="2720102"/>
            <a:ext cx="7178278" cy="580549"/>
          </a:xfrm>
          <a:prstGeom prst="rect">
            <a:avLst/>
          </a:prstGeom>
          <a:noFill/>
          <a:ln/>
        </p:spPr>
        <p:txBody>
          <a:bodyPr wrap="square" lIns="0" tIns="0" rIns="0" bIns="0" rtlCol="0" anchor="t"/>
          <a:lstStyle/>
          <a:p>
            <a:pPr marL="0" indent="0" algn="l">
              <a:lnSpc>
                <a:spcPts val="2250"/>
              </a:lnSpc>
              <a:buNone/>
            </a:pPr>
            <a:r>
              <a:rPr lang="en-US" sz="1400" dirty="0">
                <a:solidFill>
                  <a:srgbClr val="FFFFFF"/>
                </a:solidFill>
                <a:latin typeface="Nobile" pitchFamily="34" charset="0"/>
                <a:ea typeface="Nobile" pitchFamily="34" charset="-122"/>
                <a:cs typeface="Nobile" pitchFamily="34" charset="-120"/>
              </a:rPr>
              <a:t>Unlike external modules, Körber's audit capabilities are built directly into the WMS, ensuring seamless operation.</a:t>
            </a:r>
            <a:endParaRPr lang="en-US" sz="1400" dirty="0"/>
          </a:p>
        </p:txBody>
      </p:sp>
      <p:sp>
        <p:nvSpPr>
          <p:cNvPr id="8" name="Shape 5"/>
          <p:cNvSpPr/>
          <p:nvPr/>
        </p:nvSpPr>
        <p:spPr>
          <a:xfrm>
            <a:off x="6287810" y="3482102"/>
            <a:ext cx="7541181" cy="1335762"/>
          </a:xfrm>
          <a:prstGeom prst="rect">
            <a:avLst/>
          </a:prstGeom>
          <a:solidFill>
            <a:srgbClr val="424242"/>
          </a:solidFill>
          <a:ln/>
        </p:spPr>
        <p:txBody>
          <a:bodyPr/>
          <a:lstStyle/>
          <a:p>
            <a:endParaRPr lang="en-US"/>
          </a:p>
        </p:txBody>
      </p:sp>
      <p:sp>
        <p:nvSpPr>
          <p:cNvPr id="9" name="Shape 6"/>
          <p:cNvSpPr/>
          <p:nvPr/>
        </p:nvSpPr>
        <p:spPr>
          <a:xfrm>
            <a:off x="6287810" y="3482102"/>
            <a:ext cx="7541181" cy="22860"/>
          </a:xfrm>
          <a:prstGeom prst="roundRect">
            <a:avLst>
              <a:gd name="adj" fmla="val 333395"/>
            </a:avLst>
          </a:prstGeom>
          <a:solidFill>
            <a:srgbClr val="5B5B5B"/>
          </a:solidFill>
          <a:ln/>
        </p:spPr>
        <p:txBody>
          <a:bodyPr/>
          <a:lstStyle/>
          <a:p>
            <a:endParaRPr lang="en-US"/>
          </a:p>
        </p:txBody>
      </p:sp>
      <p:sp>
        <p:nvSpPr>
          <p:cNvPr id="10" name="Text 7"/>
          <p:cNvSpPr/>
          <p:nvPr/>
        </p:nvSpPr>
        <p:spPr>
          <a:xfrm>
            <a:off x="6469261" y="3663553"/>
            <a:ext cx="2592586" cy="283488"/>
          </a:xfrm>
          <a:prstGeom prst="rect">
            <a:avLst/>
          </a:prstGeom>
          <a:noFill/>
          <a:ln/>
        </p:spPr>
        <p:txBody>
          <a:bodyPr wrap="none" lIns="0" tIns="0" rIns="0" bIns="0" rtlCol="0" anchor="t"/>
          <a:lstStyle/>
          <a:p>
            <a:pPr marL="0" indent="0" algn="l">
              <a:lnSpc>
                <a:spcPts val="2200"/>
              </a:lnSpc>
              <a:buNone/>
            </a:pPr>
            <a:r>
              <a:rPr lang="en-US" sz="1750" dirty="0">
                <a:solidFill>
                  <a:srgbClr val="FFFFFF"/>
                </a:solidFill>
                <a:latin typeface="Alexandria" pitchFamily="34" charset="0"/>
                <a:ea typeface="Alexandria" pitchFamily="34" charset="-122"/>
                <a:cs typeface="Alexandria" pitchFamily="34" charset="-120"/>
              </a:rPr>
              <a:t>Robotics Compatibility</a:t>
            </a:r>
            <a:endParaRPr lang="en-US" sz="1750" dirty="0"/>
          </a:p>
        </p:txBody>
      </p:sp>
      <p:sp>
        <p:nvSpPr>
          <p:cNvPr id="11" name="Text 8"/>
          <p:cNvSpPr/>
          <p:nvPr/>
        </p:nvSpPr>
        <p:spPr>
          <a:xfrm>
            <a:off x="6469261" y="4055864"/>
            <a:ext cx="7178278" cy="580549"/>
          </a:xfrm>
          <a:prstGeom prst="rect">
            <a:avLst/>
          </a:prstGeom>
          <a:noFill/>
          <a:ln/>
        </p:spPr>
        <p:txBody>
          <a:bodyPr wrap="square" lIns="0" tIns="0" rIns="0" bIns="0" rtlCol="0" anchor="t"/>
          <a:lstStyle/>
          <a:p>
            <a:pPr marL="0" indent="0" algn="l">
              <a:lnSpc>
                <a:spcPts val="2250"/>
              </a:lnSpc>
              <a:buNone/>
            </a:pPr>
            <a:r>
              <a:rPr lang="en-US" sz="1400" dirty="0">
                <a:solidFill>
                  <a:srgbClr val="FFFFFF"/>
                </a:solidFill>
                <a:latin typeface="Nobile" pitchFamily="34" charset="0"/>
                <a:ea typeface="Nobile" pitchFamily="34" charset="-122"/>
                <a:cs typeface="Nobile" pitchFamily="34" charset="-120"/>
              </a:rPr>
              <a:t>Offers strong compatibility with modern automation and robotics, maximizing operational efficiency.</a:t>
            </a:r>
            <a:endParaRPr lang="en-US" sz="1400" dirty="0"/>
          </a:p>
        </p:txBody>
      </p:sp>
      <p:sp>
        <p:nvSpPr>
          <p:cNvPr id="12" name="Shape 9"/>
          <p:cNvSpPr/>
          <p:nvPr/>
        </p:nvSpPr>
        <p:spPr>
          <a:xfrm>
            <a:off x="6287810" y="4817864"/>
            <a:ext cx="7541181" cy="1335762"/>
          </a:xfrm>
          <a:prstGeom prst="rect">
            <a:avLst/>
          </a:prstGeom>
          <a:solidFill>
            <a:srgbClr val="424242"/>
          </a:solidFill>
          <a:ln/>
        </p:spPr>
        <p:txBody>
          <a:bodyPr/>
          <a:lstStyle/>
          <a:p>
            <a:endParaRPr lang="en-US"/>
          </a:p>
        </p:txBody>
      </p:sp>
      <p:sp>
        <p:nvSpPr>
          <p:cNvPr id="13" name="Shape 10"/>
          <p:cNvSpPr/>
          <p:nvPr/>
        </p:nvSpPr>
        <p:spPr>
          <a:xfrm>
            <a:off x="6287810" y="4817864"/>
            <a:ext cx="7541181" cy="22860"/>
          </a:xfrm>
          <a:prstGeom prst="roundRect">
            <a:avLst>
              <a:gd name="adj" fmla="val 333395"/>
            </a:avLst>
          </a:prstGeom>
          <a:solidFill>
            <a:srgbClr val="5B5B5B"/>
          </a:solidFill>
          <a:ln/>
        </p:spPr>
        <p:txBody>
          <a:bodyPr/>
          <a:lstStyle/>
          <a:p>
            <a:endParaRPr lang="en-US"/>
          </a:p>
        </p:txBody>
      </p:sp>
      <p:sp>
        <p:nvSpPr>
          <p:cNvPr id="14" name="Text 11"/>
          <p:cNvSpPr/>
          <p:nvPr/>
        </p:nvSpPr>
        <p:spPr>
          <a:xfrm>
            <a:off x="6469261" y="4999315"/>
            <a:ext cx="2479834" cy="283488"/>
          </a:xfrm>
          <a:prstGeom prst="rect">
            <a:avLst/>
          </a:prstGeom>
          <a:noFill/>
          <a:ln/>
        </p:spPr>
        <p:txBody>
          <a:bodyPr wrap="none" lIns="0" tIns="0" rIns="0" bIns="0" rtlCol="0" anchor="t"/>
          <a:lstStyle/>
          <a:p>
            <a:pPr marL="0" indent="0" algn="l">
              <a:lnSpc>
                <a:spcPts val="2200"/>
              </a:lnSpc>
              <a:buNone/>
            </a:pPr>
            <a:r>
              <a:rPr lang="en-US" sz="1750" dirty="0">
                <a:solidFill>
                  <a:srgbClr val="FFFFFF"/>
                </a:solidFill>
                <a:latin typeface="Alexandria" pitchFamily="34" charset="0"/>
                <a:ea typeface="Alexandria" pitchFamily="34" charset="-122"/>
                <a:cs typeface="Alexandria" pitchFamily="34" charset="-120"/>
              </a:rPr>
              <a:t>Flexible Configuration</a:t>
            </a:r>
            <a:endParaRPr lang="en-US" sz="1750" dirty="0"/>
          </a:p>
        </p:txBody>
      </p:sp>
      <p:sp>
        <p:nvSpPr>
          <p:cNvPr id="15" name="Text 12"/>
          <p:cNvSpPr/>
          <p:nvPr/>
        </p:nvSpPr>
        <p:spPr>
          <a:xfrm>
            <a:off x="6469261" y="5391626"/>
            <a:ext cx="7178278" cy="580549"/>
          </a:xfrm>
          <a:prstGeom prst="rect">
            <a:avLst/>
          </a:prstGeom>
          <a:noFill/>
          <a:ln/>
        </p:spPr>
        <p:txBody>
          <a:bodyPr wrap="square" lIns="0" tIns="0" rIns="0" bIns="0" rtlCol="0" anchor="t"/>
          <a:lstStyle/>
          <a:p>
            <a:pPr marL="0" indent="0" algn="l">
              <a:lnSpc>
                <a:spcPts val="2250"/>
              </a:lnSpc>
              <a:buNone/>
            </a:pPr>
            <a:r>
              <a:rPr lang="en-US" sz="1400" dirty="0">
                <a:solidFill>
                  <a:srgbClr val="FFFFFF"/>
                </a:solidFill>
                <a:latin typeface="Nobile" pitchFamily="34" charset="0"/>
                <a:ea typeface="Nobile" pitchFamily="34" charset="-122"/>
                <a:cs typeface="Nobile" pitchFamily="34" charset="-120"/>
              </a:rPr>
              <a:t>Provides flexible configuration options to meet industry-specific compliance requirements.</a:t>
            </a:r>
            <a:endParaRPr lang="en-US" sz="1400" dirty="0"/>
          </a:p>
        </p:txBody>
      </p:sp>
      <p:sp>
        <p:nvSpPr>
          <p:cNvPr id="16" name="Shape 13"/>
          <p:cNvSpPr/>
          <p:nvPr/>
        </p:nvSpPr>
        <p:spPr>
          <a:xfrm>
            <a:off x="6287810" y="6153626"/>
            <a:ext cx="7541181" cy="1335762"/>
          </a:xfrm>
          <a:prstGeom prst="rect">
            <a:avLst/>
          </a:prstGeom>
          <a:solidFill>
            <a:srgbClr val="424242"/>
          </a:solidFill>
          <a:ln/>
        </p:spPr>
        <p:txBody>
          <a:bodyPr/>
          <a:lstStyle/>
          <a:p>
            <a:endParaRPr lang="en-US"/>
          </a:p>
        </p:txBody>
      </p:sp>
      <p:sp>
        <p:nvSpPr>
          <p:cNvPr id="17" name="Shape 14"/>
          <p:cNvSpPr/>
          <p:nvPr/>
        </p:nvSpPr>
        <p:spPr>
          <a:xfrm>
            <a:off x="6287810" y="6153626"/>
            <a:ext cx="7541181" cy="22860"/>
          </a:xfrm>
          <a:prstGeom prst="roundRect">
            <a:avLst>
              <a:gd name="adj" fmla="val 333395"/>
            </a:avLst>
          </a:prstGeom>
          <a:solidFill>
            <a:srgbClr val="5B5B5B"/>
          </a:solidFill>
          <a:ln/>
        </p:spPr>
        <p:txBody>
          <a:bodyPr/>
          <a:lstStyle/>
          <a:p>
            <a:endParaRPr lang="en-US"/>
          </a:p>
        </p:txBody>
      </p:sp>
      <p:sp>
        <p:nvSpPr>
          <p:cNvPr id="18" name="Text 15"/>
          <p:cNvSpPr/>
          <p:nvPr/>
        </p:nvSpPr>
        <p:spPr>
          <a:xfrm>
            <a:off x="6469261" y="6335078"/>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FFFFFF"/>
                </a:solidFill>
                <a:latin typeface="Alexandria" pitchFamily="34" charset="0"/>
                <a:ea typeface="Alexandria" pitchFamily="34" charset="-122"/>
                <a:cs typeface="Alexandria" pitchFamily="34" charset="-120"/>
              </a:rPr>
              <a:t>Advanced Analytics</a:t>
            </a:r>
            <a:endParaRPr lang="en-US" sz="1750" dirty="0"/>
          </a:p>
        </p:txBody>
      </p:sp>
      <p:sp>
        <p:nvSpPr>
          <p:cNvPr id="19" name="Text 16"/>
          <p:cNvSpPr/>
          <p:nvPr/>
        </p:nvSpPr>
        <p:spPr>
          <a:xfrm>
            <a:off x="6469261" y="6727388"/>
            <a:ext cx="7178278" cy="580549"/>
          </a:xfrm>
          <a:prstGeom prst="rect">
            <a:avLst/>
          </a:prstGeom>
          <a:noFill/>
          <a:ln/>
        </p:spPr>
        <p:txBody>
          <a:bodyPr wrap="square" lIns="0" tIns="0" rIns="0" bIns="0" rtlCol="0" anchor="t"/>
          <a:lstStyle/>
          <a:p>
            <a:pPr marL="0" indent="0" algn="l">
              <a:lnSpc>
                <a:spcPts val="2250"/>
              </a:lnSpc>
              <a:buNone/>
            </a:pPr>
            <a:r>
              <a:rPr lang="en-US" sz="1400" dirty="0">
                <a:solidFill>
                  <a:srgbClr val="FFFFFF"/>
                </a:solidFill>
                <a:latin typeface="Nobile" pitchFamily="34" charset="0"/>
                <a:ea typeface="Nobile" pitchFamily="34" charset="-122"/>
                <a:cs typeface="Nobile" pitchFamily="34" charset="-120"/>
              </a:rPr>
              <a:t>Delivers superior analytical capabilities compared to outdated legacy systems, empowering data-driven decisions.</a:t>
            </a:r>
            <a:endParaRPr lang="en-US" sz="1400" dirty="0"/>
          </a:p>
        </p:txBody>
      </p:sp>
      <p:sp>
        <p:nvSpPr>
          <p:cNvPr id="20" name="Rounded Rectangle 19">
            <a:extLst>
              <a:ext uri="{FF2B5EF4-FFF2-40B4-BE49-F238E27FC236}">
                <a16:creationId xmlns:a16="http://schemas.microsoft.com/office/drawing/2014/main" id="{F3A78FFA-552F-18CC-411B-76112E381546}"/>
              </a:ext>
            </a:extLst>
          </p:cNvPr>
          <p:cNvSpPr/>
          <p:nvPr/>
        </p:nvSpPr>
        <p:spPr>
          <a:xfrm>
            <a:off x="12858750" y="7772400"/>
            <a:ext cx="1643063" cy="457200"/>
          </a:xfrm>
          <a:prstGeom prst="roundRect">
            <a:avLst/>
          </a:prstGeom>
          <a:solidFill>
            <a:srgbClr val="F9F9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TotalTime>
  <Words>1576</Words>
  <Application>Microsoft Macintosh PowerPoint</Application>
  <PresentationFormat>Custom</PresentationFormat>
  <Paragraphs>107</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Times New Roman</vt:lpstr>
      <vt:lpstr>Alexandria</vt:lpstr>
      <vt:lpstr>Arial</vt:lpstr>
      <vt:lpstr>Nobile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Saran Chandrasekharan Unnithan (schndrsk)</cp:lastModifiedBy>
  <cp:revision>6</cp:revision>
  <dcterms:created xsi:type="dcterms:W3CDTF">2025-12-03T05:06:13Z</dcterms:created>
  <dcterms:modified xsi:type="dcterms:W3CDTF">2025-12-03T06:21:46Z</dcterms:modified>
</cp:coreProperties>
</file>